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notesSlides/notesSlide16.xml" ContentType="application/vnd.openxmlformats-officedocument.presentationml.notesSlide+xml"/>
  <Override PartName="/ppt/slideLayouts/slideLayout6.xml" ContentType="application/vnd.openxmlformats-officedocument.presentationml.slideLayout+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Lst>
  <p:notesMasterIdLst>
    <p:notesMasterId r:id="rId60"/>
  </p:notesMasterIdLst>
  <p:sldIdLst>
    <p:sldId id="256" r:id="rId2"/>
    <p:sldId id="257" r:id="rId3"/>
    <p:sldId id="299" r:id="rId4"/>
    <p:sldId id="300" r:id="rId5"/>
    <p:sldId id="301" r:id="rId6"/>
    <p:sldId id="302" r:id="rId7"/>
    <p:sldId id="303" r:id="rId8"/>
    <p:sldId id="304" r:id="rId9"/>
    <p:sldId id="305" r:id="rId10"/>
    <p:sldId id="306" r:id="rId11"/>
    <p:sldId id="307" r:id="rId12"/>
    <p:sldId id="308" r:id="rId13"/>
    <p:sldId id="309" r:id="rId14"/>
    <p:sldId id="263" r:id="rId15"/>
    <p:sldId id="262" r:id="rId16"/>
    <p:sldId id="258" r:id="rId17"/>
    <p:sldId id="259" r:id="rId18"/>
    <p:sldId id="260" r:id="rId19"/>
    <p:sldId id="265" r:id="rId20"/>
    <p:sldId id="266" r:id="rId21"/>
    <p:sldId id="264" r:id="rId22"/>
    <p:sldId id="267" r:id="rId23"/>
    <p:sldId id="268" r:id="rId24"/>
    <p:sldId id="311" r:id="rId25"/>
    <p:sldId id="261"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313" r:id="rId39"/>
    <p:sldId id="281" r:id="rId40"/>
    <p:sldId id="282" r:id="rId41"/>
    <p:sldId id="283" r:id="rId42"/>
    <p:sldId id="285" r:id="rId43"/>
    <p:sldId id="284" r:id="rId44"/>
    <p:sldId id="286" r:id="rId45"/>
    <p:sldId id="287" r:id="rId46"/>
    <p:sldId id="288" r:id="rId47"/>
    <p:sldId id="289" r:id="rId48"/>
    <p:sldId id="291" r:id="rId49"/>
    <p:sldId id="290" r:id="rId50"/>
    <p:sldId id="310" r:id="rId51"/>
    <p:sldId id="292" r:id="rId52"/>
    <p:sldId id="293" r:id="rId53"/>
    <p:sldId id="294" r:id="rId54"/>
    <p:sldId id="312" r:id="rId55"/>
    <p:sldId id="295" r:id="rId56"/>
    <p:sldId id="296" r:id="rId57"/>
    <p:sldId id="297" r:id="rId58"/>
    <p:sldId id="29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838A"/>
    <a:srgbClr val="F0EADE"/>
    <a:srgbClr val="131418"/>
    <a:srgbClr val="F0BE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45"/>
    <p:restoredTop sz="86170"/>
  </p:normalViewPr>
  <p:slideViewPr>
    <p:cSldViewPr snapToGrid="0" snapToObjects="1">
      <p:cViewPr varScale="1">
        <p:scale>
          <a:sx n="84" d="100"/>
          <a:sy n="84" d="100"/>
        </p:scale>
        <p:origin x="19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63" Type="http://schemas.openxmlformats.org/officeDocument/2006/relationships/theme" Target="theme/theme1.xml"/><Relationship Id="rId50" Type="http://schemas.openxmlformats.org/officeDocument/2006/relationships/slide" Target="slides/slide49.xml"/><Relationship Id="rId55" Type="http://schemas.openxmlformats.org/officeDocument/2006/relationships/slide" Target="slides/slide54.xml"/><Relationship Id="rId42" Type="http://schemas.openxmlformats.org/officeDocument/2006/relationships/slide" Target="slides/slide41.xml"/><Relationship Id="rId47" Type="http://schemas.openxmlformats.org/officeDocument/2006/relationships/slide" Target="slides/slide46.xml"/><Relationship Id="rId34" Type="http://schemas.openxmlformats.org/officeDocument/2006/relationships/slide" Target="slides/slide33.xml"/><Relationship Id="rId21" Type="http://schemas.openxmlformats.org/officeDocument/2006/relationships/slide" Target="slides/slide20.xml"/><Relationship Id="rId7" Type="http://schemas.openxmlformats.org/officeDocument/2006/relationships/slide" Target="slides/slide6.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slide" Target="slides/slide28.xml"/><Relationship Id="rId53" Type="http://schemas.openxmlformats.org/officeDocument/2006/relationships/slide" Target="slides/slide52.xml"/><Relationship Id="rId58" Type="http://schemas.openxmlformats.org/officeDocument/2006/relationships/slide" Target="slides/slide57.xml"/><Relationship Id="rId40" Type="http://schemas.openxmlformats.org/officeDocument/2006/relationships/slide" Target="slides/slide39.xml"/><Relationship Id="rId45" Type="http://schemas.openxmlformats.org/officeDocument/2006/relationships/slide" Target="slides/slide44.xml"/><Relationship Id="rId32" Type="http://schemas.openxmlformats.org/officeDocument/2006/relationships/slide" Target="slides/slide31.xml"/><Relationship Id="rId37" Type="http://schemas.openxmlformats.org/officeDocument/2006/relationships/slide" Target="slides/slide36.xml"/><Relationship Id="rId24" Type="http://schemas.openxmlformats.org/officeDocument/2006/relationships/slide" Target="slides/slide23.xml"/><Relationship Id="rId11" Type="http://schemas.openxmlformats.org/officeDocument/2006/relationships/slide" Target="slides/slide10.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64" Type="http://schemas.openxmlformats.org/officeDocument/2006/relationships/tableStyles" Target="tableStyles.xml"/><Relationship Id="rId56" Type="http://schemas.openxmlformats.org/officeDocument/2006/relationships/slide" Target="slides/slide55.xml"/><Relationship Id="rId43" Type="http://schemas.openxmlformats.org/officeDocument/2006/relationships/slide" Target="slides/slide42.xml"/><Relationship Id="rId48" Type="http://schemas.openxmlformats.org/officeDocument/2006/relationships/slide" Target="slides/slide47.xml"/><Relationship Id="rId30" Type="http://schemas.openxmlformats.org/officeDocument/2006/relationships/slide" Target="slides/slide29.xml"/><Relationship Id="rId35" Type="http://schemas.openxmlformats.org/officeDocument/2006/relationships/slide" Target="slides/slide34.xml"/><Relationship Id="rId22" Type="http://schemas.openxmlformats.org/officeDocument/2006/relationships/slide" Target="slides/slide21.xml"/><Relationship Id="rId27" Type="http://schemas.openxmlformats.org/officeDocument/2006/relationships/slide" Target="slides/slide26.xml"/><Relationship Id="rId51" Type="http://schemas.openxmlformats.org/officeDocument/2006/relationships/slide" Target="slides/slide50.xml"/><Relationship Id="rId8" Type="http://schemas.openxmlformats.org/officeDocument/2006/relationships/slide" Target="slides/slide7.xml"/><Relationship Id="rId3" Type="http://schemas.openxmlformats.org/officeDocument/2006/relationships/slide" Target="slides/slide2.xml"/><Relationship Id="rId17" Type="http://schemas.openxmlformats.org/officeDocument/2006/relationships/slide" Target="slides/slide16.xml"/><Relationship Id="rId59" Type="http://schemas.openxmlformats.org/officeDocument/2006/relationships/slide" Target="slides/slide58.xml"/><Relationship Id="rId46" Type="http://schemas.openxmlformats.org/officeDocument/2006/relationships/slide" Target="slides/slide45.xml"/><Relationship Id="rId33" Type="http://schemas.openxmlformats.org/officeDocument/2006/relationships/slide" Target="slides/slide32.xml"/><Relationship Id="rId38" Type="http://schemas.openxmlformats.org/officeDocument/2006/relationships/slide" Target="slides/slide37.xml"/><Relationship Id="rId25" Type="http://schemas.openxmlformats.org/officeDocument/2006/relationships/slide" Target="slides/slide24.xml"/><Relationship Id="rId12" Type="http://schemas.openxmlformats.org/officeDocument/2006/relationships/slide" Target="slides/slide11.xml"/><Relationship Id="rId67" Type="http://schemas.openxmlformats.org/officeDocument/2006/relationships/customXml" Target="../customXml/item3.xml"/><Relationship Id="rId54" Type="http://schemas.openxmlformats.org/officeDocument/2006/relationships/slide" Target="slides/slide53.xml"/><Relationship Id="rId41" Type="http://schemas.openxmlformats.org/officeDocument/2006/relationships/slide" Target="slides/slide40.xml"/><Relationship Id="rId20" Type="http://schemas.openxmlformats.org/officeDocument/2006/relationships/slide" Target="slides/slide1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57" Type="http://schemas.openxmlformats.org/officeDocument/2006/relationships/slide" Target="slides/slide56.xml"/><Relationship Id="rId49" Type="http://schemas.openxmlformats.org/officeDocument/2006/relationships/slide" Target="slides/slide48.xml"/><Relationship Id="rId36" Type="http://schemas.openxmlformats.org/officeDocument/2006/relationships/slide" Target="slides/slide35.xml"/><Relationship Id="rId23" Type="http://schemas.openxmlformats.org/officeDocument/2006/relationships/slide" Target="slides/slide22.xml"/><Relationship Id="rId28" Type="http://schemas.openxmlformats.org/officeDocument/2006/relationships/slide" Target="slides/slide27.xml"/><Relationship Id="rId52" Type="http://schemas.openxmlformats.org/officeDocument/2006/relationships/slide" Target="slides/slide51.xml"/><Relationship Id="rId44" Type="http://schemas.openxmlformats.org/officeDocument/2006/relationships/slide" Target="slides/slide43.xml"/><Relationship Id="rId31" Type="http://schemas.openxmlformats.org/officeDocument/2006/relationships/slide" Target="slides/slide30.xml"/><Relationship Id="rId60" Type="http://schemas.openxmlformats.org/officeDocument/2006/relationships/notesMaster" Target="notesMasters/notesMaster1.xml"/><Relationship Id="rId10" Type="http://schemas.openxmlformats.org/officeDocument/2006/relationships/slide" Target="slides/slide9.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6CF51-A60B-3642-9A29-2D7E623F7A27}" type="datetimeFigureOut">
              <a:rPr lang="en-US" smtClean="0"/>
              <a:t>12/19/17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53552-03E6-254C-9451-3BFB6A3F7407}" type="slidenum">
              <a:rPr lang="en-US" smtClean="0"/>
              <a:t>‹#›</a:t>
            </a:fld>
            <a:endParaRPr lang="en-US"/>
          </a:p>
        </p:txBody>
      </p:sp>
    </p:spTree>
    <p:extLst>
      <p:ext uri="{BB962C8B-B14F-4D97-AF65-F5344CB8AC3E}">
        <p14:creationId xmlns:p14="http://schemas.microsoft.com/office/powerpoint/2010/main" val="109410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6" name="Shape 96"/>
          <p:cNvSpPr txBox="1">
            <a:spLocks noGrp="1"/>
          </p:cNvSpPr>
          <p:nvPr>
            <p:ph type="body" idx="1"/>
          </p:nvPr>
        </p:nvSpPr>
        <p:spPr>
          <a:xfrm>
            <a:off x="701041" y="4415789"/>
            <a:ext cx="5608319" cy="372808"/>
          </a:xfrm>
          <a:prstGeom prst="rect">
            <a:avLst/>
          </a:prstGeom>
          <a:noFill/>
          <a:ln>
            <a:noFill/>
          </a:ln>
        </p:spPr>
        <p:txBody>
          <a:bodyPr lIns="93150" tIns="93150" rIns="93150" bIns="93150" anchor="t" anchorCtr="0">
            <a:noAutofit/>
          </a:bodyPr>
          <a:lstStyle/>
          <a:p>
            <a:pPr marL="0" marR="0" lvl="0" indent="0" algn="l" rtl="0">
              <a:spcBef>
                <a:spcPts val="0"/>
              </a:spcBef>
              <a:buFont typeface="Arial"/>
              <a:buNone/>
            </a:pPr>
            <a:endParaRPr sz="1800" b="0" i="0" u="none" strike="noStrike" cap="none" baseline="0"/>
          </a:p>
        </p:txBody>
      </p:sp>
    </p:spTree>
    <p:extLst>
      <p:ext uri="{BB962C8B-B14F-4D97-AF65-F5344CB8AC3E}">
        <p14:creationId xmlns:p14="http://schemas.microsoft.com/office/powerpoint/2010/main" val="138151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Anchor/supporting text is being utilized.</a:t>
            </a:r>
          </a:p>
          <a:p>
            <a:r>
              <a:rPr lang="en-US" dirty="0" smtClean="0"/>
              <a:t>Connected to the standard.</a:t>
            </a:r>
          </a:p>
          <a:p>
            <a:r>
              <a:rPr lang="en-US" dirty="0" smtClean="0"/>
              <a:t>Appropriate text complexity.</a:t>
            </a:r>
          </a:p>
          <a:p>
            <a:r>
              <a:rPr lang="en-US" dirty="0" smtClean="0"/>
              <a:t>Students understand</a:t>
            </a:r>
            <a:r>
              <a:rPr lang="en-US" baseline="0" dirty="0" smtClean="0"/>
              <a:t> why they are reading, writing, and discussing. – Refer back to the starter where you revisit the objectives/outcomes.</a:t>
            </a:r>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26</a:t>
            </a:fld>
            <a:endParaRPr lang="en-US"/>
          </a:p>
        </p:txBody>
      </p:sp>
    </p:spTree>
    <p:extLst>
      <p:ext uri="{BB962C8B-B14F-4D97-AF65-F5344CB8AC3E}">
        <p14:creationId xmlns:p14="http://schemas.microsoft.com/office/powerpoint/2010/main" val="1140617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 close attention to</a:t>
            </a:r>
            <a:r>
              <a:rPr lang="en-US" baseline="0" dirty="0" smtClean="0"/>
              <a:t> the fact that this cycle should occur multiple times within one class period.</a:t>
            </a:r>
          </a:p>
          <a:p>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27</a:t>
            </a:fld>
            <a:endParaRPr lang="en-US"/>
          </a:p>
        </p:txBody>
      </p:sp>
    </p:spTree>
    <p:extLst>
      <p:ext uri="{BB962C8B-B14F-4D97-AF65-F5344CB8AC3E}">
        <p14:creationId xmlns:p14="http://schemas.microsoft.com/office/powerpoint/2010/main" val="664194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28</a:t>
            </a:fld>
            <a:endParaRPr lang="en-US"/>
          </a:p>
        </p:txBody>
      </p:sp>
    </p:spTree>
    <p:extLst>
      <p:ext uri="{BB962C8B-B14F-4D97-AF65-F5344CB8AC3E}">
        <p14:creationId xmlns:p14="http://schemas.microsoft.com/office/powerpoint/2010/main" val="1274467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pagers</a:t>
            </a:r>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31</a:t>
            </a:fld>
            <a:endParaRPr lang="en-US"/>
          </a:p>
        </p:txBody>
      </p:sp>
    </p:spTree>
    <p:extLst>
      <p:ext uri="{BB962C8B-B14F-4D97-AF65-F5344CB8AC3E}">
        <p14:creationId xmlns:p14="http://schemas.microsoft.com/office/powerpoint/2010/main" val="176439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pagers</a:t>
            </a:r>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32</a:t>
            </a:fld>
            <a:endParaRPr lang="en-US"/>
          </a:p>
        </p:txBody>
      </p:sp>
    </p:spTree>
    <p:extLst>
      <p:ext uri="{BB962C8B-B14F-4D97-AF65-F5344CB8AC3E}">
        <p14:creationId xmlns:p14="http://schemas.microsoft.com/office/powerpoint/2010/main" val="96704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bullet one with group – what does that look like</a:t>
            </a:r>
            <a:r>
              <a:rPr lang="en-US" baseline="0" dirty="0" smtClean="0"/>
              <a:t> in each subject area</a:t>
            </a:r>
          </a:p>
          <a:p>
            <a:endParaRPr lang="en-US" baseline="0" dirty="0" smtClean="0"/>
          </a:p>
          <a:p>
            <a:r>
              <a:rPr lang="en-US" baseline="0" dirty="0" smtClean="0"/>
              <a:t>Bullet 2: emphasize brief and standard</a:t>
            </a:r>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37</a:t>
            </a:fld>
            <a:endParaRPr lang="en-US"/>
          </a:p>
        </p:txBody>
      </p:sp>
    </p:spTree>
    <p:extLst>
      <p:ext uri="{BB962C8B-B14F-4D97-AF65-F5344CB8AC3E}">
        <p14:creationId xmlns:p14="http://schemas.microsoft.com/office/powerpoint/2010/main" val="1450272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701041" y="4415789"/>
            <a:ext cx="5608319" cy="372808"/>
          </a:xfrm>
          <a:prstGeom prst="rect">
            <a:avLst/>
          </a:prstGeom>
          <a:noFill/>
          <a:ln>
            <a:noFill/>
          </a:ln>
        </p:spPr>
        <p:txBody>
          <a:bodyPr lIns="93150" tIns="93150" rIns="93150" bIns="93150" anchor="t" anchorCtr="0">
            <a:noAutofit/>
          </a:bodyPr>
          <a:lstStyle/>
          <a:p>
            <a:pPr marL="0" marR="0" lvl="0" indent="0" algn="l" rtl="0">
              <a:spcBef>
                <a:spcPts val="0"/>
              </a:spcBef>
              <a:buFont typeface="Arial"/>
              <a:buNone/>
            </a:pPr>
            <a:endParaRPr sz="1800" b="0" i="0" u="none" strike="noStrike" cap="none" baseline="0"/>
          </a:p>
        </p:txBody>
      </p:sp>
      <p:sp>
        <p:nvSpPr>
          <p:cNvPr id="315" name="Shape 31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0765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40</a:t>
            </a:fld>
            <a:endParaRPr lang="en-US"/>
          </a:p>
        </p:txBody>
      </p:sp>
    </p:spTree>
    <p:extLst>
      <p:ext uri="{BB962C8B-B14F-4D97-AF65-F5344CB8AC3E}">
        <p14:creationId xmlns:p14="http://schemas.microsoft.com/office/powerpoint/2010/main" val="336194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43</a:t>
            </a:fld>
            <a:endParaRPr lang="en-US"/>
          </a:p>
        </p:txBody>
      </p:sp>
    </p:spTree>
    <p:extLst>
      <p:ext uri="{BB962C8B-B14F-4D97-AF65-F5344CB8AC3E}">
        <p14:creationId xmlns:p14="http://schemas.microsoft.com/office/powerpoint/2010/main" val="107633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52</a:t>
            </a:fld>
            <a:endParaRPr lang="en-US"/>
          </a:p>
        </p:txBody>
      </p:sp>
    </p:spTree>
    <p:extLst>
      <p:ext uri="{BB962C8B-B14F-4D97-AF65-F5344CB8AC3E}">
        <p14:creationId xmlns:p14="http://schemas.microsoft.com/office/powerpoint/2010/main" val="61317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701041" y="6321075"/>
            <a:ext cx="5608319" cy="372808"/>
          </a:xfrm>
          <a:prstGeom prst="rect">
            <a:avLst/>
          </a:prstGeom>
          <a:noFill/>
          <a:ln>
            <a:noFill/>
          </a:ln>
        </p:spPr>
        <p:txBody>
          <a:bodyPr lIns="93150" tIns="93150" rIns="93150" bIns="93150" anchor="ctr" anchorCtr="0">
            <a:noAutofit/>
          </a:bodyPr>
          <a:lstStyle/>
          <a:p>
            <a:pPr marL="0" marR="0" lvl="0" indent="0" algn="l" rtl="0">
              <a:spcBef>
                <a:spcPts val="0"/>
              </a:spcBef>
              <a:buFont typeface="Arial"/>
              <a:buNone/>
            </a:pPr>
            <a:endParaRPr sz="1800" b="0" i="0" u="none" strike="noStrike" cap="none" baseline="0"/>
          </a:p>
        </p:txBody>
      </p:sp>
    </p:spTree>
    <p:extLst>
      <p:ext uri="{BB962C8B-B14F-4D97-AF65-F5344CB8AC3E}">
        <p14:creationId xmlns:p14="http://schemas.microsoft.com/office/powerpoint/2010/main" val="1586578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teachers</a:t>
            </a:r>
            <a:r>
              <a:rPr lang="en-US" baseline="0" dirty="0" smtClean="0"/>
              <a:t> of 10/2 strategy from slide 17</a:t>
            </a:r>
          </a:p>
          <a:p>
            <a:r>
              <a:rPr lang="en-US" baseline="0" dirty="0" smtClean="0"/>
              <a:t>Remind Cold call, lifelines, no opt out slide 19</a:t>
            </a:r>
          </a:p>
          <a:p>
            <a:r>
              <a:rPr lang="en-US" baseline="0" dirty="0" smtClean="0"/>
              <a:t>Praise, prompt, leave, 8 steps slide 20</a:t>
            </a:r>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53</a:t>
            </a:fld>
            <a:endParaRPr lang="en-US"/>
          </a:p>
        </p:txBody>
      </p:sp>
    </p:spTree>
    <p:extLst>
      <p:ext uri="{BB962C8B-B14F-4D97-AF65-F5344CB8AC3E}">
        <p14:creationId xmlns:p14="http://schemas.microsoft.com/office/powerpoint/2010/main" val="1382361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701041" y="4415789"/>
            <a:ext cx="5608319" cy="372808"/>
          </a:xfrm>
          <a:prstGeom prst="rect">
            <a:avLst/>
          </a:prstGeom>
          <a:noFill/>
          <a:ln>
            <a:noFill/>
          </a:ln>
        </p:spPr>
        <p:txBody>
          <a:bodyPr lIns="93150" tIns="93150" rIns="93150" bIns="93150" anchor="t" anchorCtr="0">
            <a:noAutofit/>
          </a:bodyPr>
          <a:lstStyle/>
          <a:p>
            <a:pPr marL="0" marR="0" lvl="0" indent="0" algn="l" rtl="0">
              <a:spcBef>
                <a:spcPts val="0"/>
              </a:spcBef>
              <a:buFont typeface="Arial"/>
              <a:buNone/>
            </a:pPr>
            <a:endParaRPr sz="1800" b="0" i="0" u="none" strike="noStrike" cap="none" baseline="0"/>
          </a:p>
        </p:txBody>
      </p:sp>
      <p:sp>
        <p:nvSpPr>
          <p:cNvPr id="306" name="Shape 30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0443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1041" y="6321075"/>
            <a:ext cx="5608319" cy="372808"/>
          </a:xfrm>
          <a:prstGeom prst="rect">
            <a:avLst/>
          </a:prstGeom>
          <a:noFill/>
          <a:ln>
            <a:noFill/>
          </a:ln>
        </p:spPr>
        <p:txBody>
          <a:bodyPr lIns="93150" tIns="93150" rIns="93150" bIns="93150" anchor="ctr" anchorCtr="0">
            <a:noAutofit/>
          </a:bodyPr>
          <a:lstStyle/>
          <a:p>
            <a:pPr marL="0" marR="0" lvl="0" indent="0" algn="l" rtl="0">
              <a:spcBef>
                <a:spcPts val="0"/>
              </a:spcBef>
              <a:buFont typeface="Arial"/>
              <a:buNone/>
            </a:pPr>
            <a:endParaRPr sz="1800" b="0" i="0" u="none" strike="noStrike" cap="none" baseline="0"/>
          </a:p>
        </p:txBody>
      </p:sp>
    </p:spTree>
    <p:extLst>
      <p:ext uri="{BB962C8B-B14F-4D97-AF65-F5344CB8AC3E}">
        <p14:creationId xmlns:p14="http://schemas.microsoft.com/office/powerpoint/2010/main" val="136817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701041" y="6321075"/>
            <a:ext cx="5608319" cy="372808"/>
          </a:xfrm>
          <a:prstGeom prst="rect">
            <a:avLst/>
          </a:prstGeom>
          <a:noFill/>
          <a:ln>
            <a:noFill/>
          </a:ln>
        </p:spPr>
        <p:txBody>
          <a:bodyPr lIns="93150" tIns="93150" rIns="93150" bIns="93150" anchor="ctr" anchorCtr="0">
            <a:noAutofit/>
          </a:bodyPr>
          <a:lstStyle/>
          <a:p>
            <a:pPr marL="0" marR="0" lvl="0" indent="0" algn="l" rtl="0">
              <a:spcBef>
                <a:spcPts val="0"/>
              </a:spcBef>
              <a:buFont typeface="Arial"/>
              <a:buNone/>
            </a:pPr>
            <a:endParaRPr sz="1800" b="0" i="0" u="none" strike="noStrike" cap="none" baseline="0"/>
          </a:p>
        </p:txBody>
      </p:sp>
    </p:spTree>
    <p:extLst>
      <p:ext uri="{BB962C8B-B14F-4D97-AF65-F5344CB8AC3E}">
        <p14:creationId xmlns:p14="http://schemas.microsoft.com/office/powerpoint/2010/main" val="168439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934720" y="6317842"/>
            <a:ext cx="5140957" cy="379274"/>
          </a:xfrm>
          <a:prstGeom prst="rect">
            <a:avLst/>
          </a:prstGeom>
          <a:noFill/>
          <a:ln>
            <a:noFill/>
          </a:ln>
        </p:spPr>
        <p:txBody>
          <a:bodyPr lIns="93150" tIns="93150" rIns="93150" bIns="93150" anchor="ctr" anchorCtr="0">
            <a:noAutofit/>
          </a:bodyPr>
          <a:lstStyle/>
          <a:p>
            <a:pPr marL="0" marR="0" lvl="0" indent="0" algn="l" rtl="0">
              <a:spcBef>
                <a:spcPts val="0"/>
              </a:spcBef>
              <a:buFont typeface="Arial"/>
              <a:buNone/>
            </a:pPr>
            <a:endParaRPr sz="1800" b="0" i="0" u="none" strike="noStrike" cap="none" baseline="0"/>
          </a:p>
        </p:txBody>
      </p:sp>
      <p:sp>
        <p:nvSpPr>
          <p:cNvPr id="125" name="Shape 12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67738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01041" y="4415789"/>
            <a:ext cx="5608319" cy="4183379"/>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136" name="Shape 13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696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701041" y="4415789"/>
            <a:ext cx="5608319" cy="4183379"/>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800" b="0" i="0" u="none" strike="noStrike" cap="none" baseline="0"/>
          </a:p>
        </p:txBody>
      </p:sp>
      <p:sp>
        <p:nvSpPr>
          <p:cNvPr id="225" name="Shape 22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8172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Threshold - One pager </a:t>
            </a:r>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17</a:t>
            </a:fld>
            <a:endParaRPr lang="en-US"/>
          </a:p>
        </p:txBody>
      </p:sp>
    </p:spTree>
    <p:extLst>
      <p:ext uri="{BB962C8B-B14F-4D97-AF65-F5344CB8AC3E}">
        <p14:creationId xmlns:p14="http://schemas.microsoft.com/office/powerpoint/2010/main" val="179460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direction</a:t>
            </a:r>
            <a:r>
              <a:rPr lang="en-US" baseline="0" dirty="0" smtClean="0"/>
              <a:t> from the teacher” is a procedure that has been modeled and practiced with students.</a:t>
            </a:r>
          </a:p>
          <a:p>
            <a:endParaRPr lang="en-US" baseline="0" dirty="0" smtClean="0"/>
          </a:p>
          <a:p>
            <a:r>
              <a:rPr lang="en-US" baseline="0" dirty="0" smtClean="0"/>
              <a:t>My Favorite No is just one way you can review this material.  Think back to our do now</a:t>
            </a:r>
            <a:r>
              <a:rPr lang="is-IS" baseline="0" dirty="0" smtClean="0"/>
              <a:t>….we paired and shared after our writing.</a:t>
            </a:r>
          </a:p>
          <a:p>
            <a:endParaRPr lang="is-IS" baseline="0" dirty="0" smtClean="0"/>
          </a:p>
          <a:p>
            <a:r>
              <a:rPr lang="is-IS" baseline="0" dirty="0" smtClean="0"/>
              <a:t>Remember this all occurs within the first 7-12 minutes of class.</a:t>
            </a:r>
            <a:endParaRPr lang="en-US" dirty="0"/>
          </a:p>
        </p:txBody>
      </p:sp>
      <p:sp>
        <p:nvSpPr>
          <p:cNvPr id="4" name="Slide Number Placeholder 3"/>
          <p:cNvSpPr>
            <a:spLocks noGrp="1"/>
          </p:cNvSpPr>
          <p:nvPr>
            <p:ph type="sldNum" sz="quarter" idx="10"/>
          </p:nvPr>
        </p:nvSpPr>
        <p:spPr/>
        <p:txBody>
          <a:bodyPr/>
          <a:lstStyle/>
          <a:p>
            <a:fld id="{63053552-03E6-254C-9451-3BFB6A3F7407}" type="slidenum">
              <a:rPr lang="en-US" smtClean="0"/>
              <a:t>19</a:t>
            </a:fld>
            <a:endParaRPr lang="en-US"/>
          </a:p>
        </p:txBody>
      </p:sp>
    </p:spTree>
    <p:extLst>
      <p:ext uri="{BB962C8B-B14F-4D97-AF65-F5344CB8AC3E}">
        <p14:creationId xmlns:p14="http://schemas.microsoft.com/office/powerpoint/2010/main" val="102186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13141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29838A"/>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0" y="0"/>
            <a:ext cx="12188825" cy="628444"/>
            <a:chOff x="0" y="0"/>
            <a:chExt cx="12188825" cy="628444"/>
          </a:xfrm>
        </p:grpSpPr>
        <p:sp>
          <p:nvSpPr>
            <p:cNvPr id="10" name="Rectangle 9"/>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4912" y="42988"/>
              <a:ext cx="490887" cy="517068"/>
            </a:xfrm>
            <a:prstGeom prst="rect">
              <a:avLst/>
            </a:prstGeom>
          </p:spPr>
        </p:pic>
        <p:sp>
          <p:nvSpPr>
            <p:cNvPr id="12" name="TextBox 11"/>
            <p:cNvSpPr txBox="1"/>
            <p:nvPr userDrawn="1"/>
          </p:nvSpPr>
          <p:spPr>
            <a:xfrm>
              <a:off x="9550399" y="23256"/>
              <a:ext cx="2256184" cy="584775"/>
            </a:xfrm>
            <a:prstGeom prst="rect">
              <a:avLst/>
            </a:prstGeom>
            <a:noFill/>
          </p:spPr>
          <p:txBody>
            <a:bodyPr wrap="square" rtlCol="0">
              <a:spAutoFit/>
            </a:bodyPr>
            <a:lstStyle/>
            <a:p>
              <a:pPr algn="ctr"/>
              <a:r>
                <a:rPr lang="en-US" sz="2000" b="0" i="0" spc="0" dirty="0" smtClean="0">
                  <a:solidFill>
                    <a:schemeClr val="bg1"/>
                  </a:solidFill>
                  <a:latin typeface="Impact" charset="0"/>
                  <a:ea typeface="Impact" charset="0"/>
                  <a:cs typeface="Impact" charset="0"/>
                </a:rPr>
                <a:t>JACKSON - MADISON</a:t>
              </a:r>
              <a:r>
                <a:rPr lang="en-US" b="0" i="0" baseline="0" dirty="0" smtClean="0">
                  <a:solidFill>
                    <a:schemeClr val="bg1"/>
                  </a:solidFill>
                  <a:latin typeface="Helvetica" charset="0"/>
                  <a:ea typeface="Helvetica" charset="0"/>
                  <a:cs typeface="Helvetica" charset="0"/>
                </a:rPr>
                <a:t/>
              </a:r>
              <a:br>
                <a:rPr lang="en-US" b="0" i="0" baseline="0" dirty="0" smtClean="0">
                  <a:solidFill>
                    <a:schemeClr val="bg1"/>
                  </a:solidFill>
                  <a:latin typeface="Helvetica" charset="0"/>
                  <a:ea typeface="Helvetica" charset="0"/>
                  <a:cs typeface="Helvetica" charset="0"/>
                </a:rPr>
              </a:br>
              <a:r>
                <a:rPr lang="en-US" sz="1200" b="1" i="0" baseline="0" dirty="0" smtClean="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1418"/>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097280" y="1972734"/>
            <a:ext cx="10058400" cy="4023360"/>
          </a:xfrm>
        </p:spPr>
        <p:txBody>
          <a:bodyPr vert="eaVert" lIns="45720" tIns="0" rIns="45720" bIns="0"/>
          <a:lstStyle>
            <a:lvl1pPr>
              <a:defRPr>
                <a:solidFill>
                  <a:srgbClr val="131418"/>
                </a:solidFill>
              </a:defRPr>
            </a:lvl1pPr>
            <a:lvl2pPr>
              <a:defRPr>
                <a:solidFill>
                  <a:srgbClr val="131418"/>
                </a:solidFill>
              </a:defRPr>
            </a:lvl2pPr>
            <a:lvl3pPr>
              <a:defRPr>
                <a:solidFill>
                  <a:srgbClr val="131418"/>
                </a:solidFill>
              </a:defRPr>
            </a:lvl3pPr>
            <a:lvl4pPr>
              <a:defRPr>
                <a:solidFill>
                  <a:srgbClr val="131418"/>
                </a:solidFill>
              </a:defRPr>
            </a:lvl4pPr>
            <a:lvl5pPr>
              <a:defRPr>
                <a:solidFill>
                  <a:srgbClr val="13141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790560"/>
            <a:ext cx="2628900" cy="5381639"/>
          </a:xfrm>
        </p:spPr>
        <p:txBody>
          <a:bodyPr vert="eaVert"/>
          <a:lstStyle>
            <a:lvl1pPr>
              <a:defRPr>
                <a:solidFill>
                  <a:srgbClr val="131418"/>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790560"/>
            <a:ext cx="7734300" cy="5381640"/>
          </a:xfrm>
        </p:spPr>
        <p:txBody>
          <a:bodyPr vert="eaVert" lIns="45720" tIns="0" rIns="45720" bIns="0"/>
          <a:lstStyle>
            <a:lvl1pPr>
              <a:defRPr>
                <a:solidFill>
                  <a:srgbClr val="131418"/>
                </a:solidFill>
              </a:defRPr>
            </a:lvl1pPr>
            <a:lvl2pPr>
              <a:defRPr>
                <a:solidFill>
                  <a:srgbClr val="131418"/>
                </a:solidFill>
              </a:defRPr>
            </a:lvl2pPr>
            <a:lvl3pPr>
              <a:defRPr>
                <a:solidFill>
                  <a:srgbClr val="131418"/>
                </a:solidFill>
              </a:defRPr>
            </a:lvl3pPr>
            <a:lvl4pPr>
              <a:defRPr>
                <a:solidFill>
                  <a:srgbClr val="131418"/>
                </a:solidFill>
              </a:defRPr>
            </a:lvl4pPr>
            <a:lvl5pPr>
              <a:defRPr>
                <a:solidFill>
                  <a:srgbClr val="13141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grpSp>
        <p:nvGrpSpPr>
          <p:cNvPr id="9" name="Group 8"/>
          <p:cNvGrpSpPr/>
          <p:nvPr userDrawn="1"/>
        </p:nvGrpSpPr>
        <p:grpSpPr>
          <a:xfrm>
            <a:off x="0" y="0"/>
            <a:ext cx="12188825" cy="628444"/>
            <a:chOff x="0" y="0"/>
            <a:chExt cx="12188825" cy="628444"/>
          </a:xfrm>
        </p:grpSpPr>
        <p:sp>
          <p:nvSpPr>
            <p:cNvPr id="10" name="Rectangle 9"/>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7813" y="38741"/>
              <a:ext cx="490887" cy="517068"/>
            </a:xfrm>
            <a:prstGeom prst="rect">
              <a:avLst/>
            </a:prstGeom>
          </p:spPr>
        </p:pic>
        <p:sp>
          <p:nvSpPr>
            <p:cNvPr id="12" name="TextBox 11"/>
            <p:cNvSpPr txBox="1"/>
            <p:nvPr userDrawn="1"/>
          </p:nvSpPr>
          <p:spPr>
            <a:xfrm>
              <a:off x="9550399" y="17588"/>
              <a:ext cx="2256184" cy="584775"/>
            </a:xfrm>
            <a:prstGeom prst="rect">
              <a:avLst/>
            </a:prstGeom>
            <a:noFill/>
          </p:spPr>
          <p:txBody>
            <a:bodyPr wrap="square" rtlCol="0">
              <a:spAutoFit/>
            </a:bodyPr>
            <a:lstStyle/>
            <a:p>
              <a:pPr algn="ctr"/>
              <a:r>
                <a:rPr lang="en-US" sz="2000" b="0" i="0" spc="0" dirty="0" smtClean="0">
                  <a:solidFill>
                    <a:schemeClr val="bg1"/>
                  </a:solidFill>
                  <a:latin typeface="Impact" charset="0"/>
                  <a:ea typeface="Impact" charset="0"/>
                  <a:cs typeface="Impact" charset="0"/>
                </a:rPr>
                <a:t>JACKSON - MADISON</a:t>
              </a:r>
              <a:r>
                <a:rPr lang="en-US" b="0" i="0" baseline="0" dirty="0" smtClean="0">
                  <a:solidFill>
                    <a:schemeClr val="bg1"/>
                  </a:solidFill>
                  <a:latin typeface="Helvetica" charset="0"/>
                  <a:ea typeface="Helvetica" charset="0"/>
                  <a:cs typeface="Helvetica" charset="0"/>
                </a:rPr>
                <a:t/>
              </a:r>
              <a:br>
                <a:rPr lang="en-US" b="0" i="0" baseline="0" dirty="0" smtClean="0">
                  <a:solidFill>
                    <a:schemeClr val="bg1"/>
                  </a:solidFill>
                  <a:latin typeface="Helvetica" charset="0"/>
                  <a:ea typeface="Helvetica" charset="0"/>
                  <a:cs typeface="Helvetica" charset="0"/>
                </a:rPr>
              </a:br>
              <a:r>
                <a:rPr lang="en-US" sz="1200" b="1" i="0" baseline="0" dirty="0" smtClean="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a:lvl1pPr>
            <a:lvl2pPr algn="l" rtl="0">
              <a:spcBef>
                <a:spcPts val="0"/>
              </a:spcBef>
              <a:buClr>
                <a:schemeClr val="dk1"/>
              </a:buClr>
              <a:buFont typeface="Arial"/>
              <a:buNone/>
              <a:defRPr/>
            </a:lvl2pPr>
            <a:lvl3pPr algn="l" rtl="0">
              <a:spcBef>
                <a:spcPts val="0"/>
              </a:spcBef>
              <a:buClr>
                <a:schemeClr val="dk1"/>
              </a:buClr>
              <a:buFont typeface="Arial"/>
              <a:buNone/>
              <a:defRPr/>
            </a:lvl3pPr>
            <a:lvl4pPr algn="l" rtl="0">
              <a:spcBef>
                <a:spcPts val="0"/>
              </a:spcBef>
              <a:buClr>
                <a:schemeClr val="dk1"/>
              </a:buClr>
              <a:buFont typeface="Arial"/>
              <a:buNone/>
              <a:defRPr/>
            </a:lvl4pPr>
            <a:lvl5pPr algn="l" rtl="0">
              <a:spcBef>
                <a:spcPts val="0"/>
              </a:spcBef>
              <a:buClr>
                <a:schemeClr val="dk1"/>
              </a:buClr>
              <a:buFont typeface="Arial"/>
              <a:buNone/>
              <a:defRPr/>
            </a:lvl5pPr>
            <a:lvl6pPr algn="l" rtl="0">
              <a:spcBef>
                <a:spcPts val="0"/>
              </a:spcBef>
              <a:buClr>
                <a:schemeClr val="dk1"/>
              </a:buClr>
              <a:buFont typeface="Arial"/>
              <a:buNone/>
              <a:defRPr/>
            </a:lvl6pPr>
            <a:lvl7pPr algn="l" rtl="0">
              <a:spcBef>
                <a:spcPts val="0"/>
              </a:spcBef>
              <a:buClr>
                <a:schemeClr val="dk1"/>
              </a:buClr>
              <a:buFont typeface="Arial"/>
              <a:buNone/>
              <a:defRPr/>
            </a:lvl7pPr>
            <a:lvl8pPr algn="l" rtl="0">
              <a:spcBef>
                <a:spcPts val="0"/>
              </a:spcBef>
              <a:buClr>
                <a:schemeClr val="dk1"/>
              </a:buClr>
              <a:buFont typeface="Arial"/>
              <a:buNone/>
              <a:defRPr/>
            </a:lvl8pPr>
            <a:lvl9pPr algn="l" rtl="0">
              <a:spcBef>
                <a:spcPts val="0"/>
              </a:spcBef>
              <a:buClr>
                <a:schemeClr val="dk1"/>
              </a:buClr>
              <a:buFont typeface="Arial"/>
              <a:buNone/>
              <a:defRPr/>
            </a:lvl9pPr>
          </a:lstStyle>
          <a:p>
            <a:endParaRPr/>
          </a:p>
        </p:txBody>
      </p:sp>
      <p:sp>
        <p:nvSpPr>
          <p:cNvPr id="44" name="Shape 44"/>
          <p:cNvSpPr txBox="1">
            <a:spLocks noGrp="1"/>
          </p:cNvSpPr>
          <p:nvPr>
            <p:ph type="body" idx="1"/>
          </p:nvPr>
        </p:nvSpPr>
        <p:spPr>
          <a:xfrm>
            <a:off x="609600" y="1600200"/>
            <a:ext cx="109728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792535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a:lvl1pPr>
            <a:lvl2pPr algn="l" rtl="0">
              <a:spcBef>
                <a:spcPts val="0"/>
              </a:spcBef>
              <a:buClr>
                <a:schemeClr val="dk1"/>
              </a:buClr>
              <a:buFont typeface="Arial"/>
              <a:buNone/>
              <a:defRPr/>
            </a:lvl2pPr>
            <a:lvl3pPr algn="l" rtl="0">
              <a:spcBef>
                <a:spcPts val="0"/>
              </a:spcBef>
              <a:buClr>
                <a:schemeClr val="dk1"/>
              </a:buClr>
              <a:buFont typeface="Arial"/>
              <a:buNone/>
              <a:defRPr/>
            </a:lvl3pPr>
            <a:lvl4pPr algn="l" rtl="0">
              <a:spcBef>
                <a:spcPts val="0"/>
              </a:spcBef>
              <a:buClr>
                <a:schemeClr val="dk1"/>
              </a:buClr>
              <a:buFont typeface="Arial"/>
              <a:buNone/>
              <a:defRPr/>
            </a:lvl4pPr>
            <a:lvl5pPr algn="l" rtl="0">
              <a:spcBef>
                <a:spcPts val="0"/>
              </a:spcBef>
              <a:buClr>
                <a:schemeClr val="dk1"/>
              </a:buClr>
              <a:buFont typeface="Arial"/>
              <a:buNone/>
              <a:defRPr/>
            </a:lvl5pPr>
            <a:lvl6pPr algn="l" rtl="0">
              <a:spcBef>
                <a:spcPts val="0"/>
              </a:spcBef>
              <a:buClr>
                <a:schemeClr val="dk1"/>
              </a:buClr>
              <a:buFont typeface="Arial"/>
              <a:buNone/>
              <a:defRPr/>
            </a:lvl6pPr>
            <a:lvl7pPr algn="l" rtl="0">
              <a:spcBef>
                <a:spcPts val="0"/>
              </a:spcBef>
              <a:buClr>
                <a:schemeClr val="dk1"/>
              </a:buClr>
              <a:buFont typeface="Arial"/>
              <a:buNone/>
              <a:defRPr/>
            </a:lvl7pPr>
            <a:lvl8pPr algn="l" rtl="0">
              <a:spcBef>
                <a:spcPts val="0"/>
              </a:spcBef>
              <a:buClr>
                <a:schemeClr val="dk1"/>
              </a:buClr>
              <a:buFont typeface="Arial"/>
              <a:buNone/>
              <a:defRPr/>
            </a:lvl8pPr>
            <a:lvl9pPr algn="l" rtl="0">
              <a:spcBef>
                <a:spcPts val="0"/>
              </a:spcBef>
              <a:buClr>
                <a:schemeClr val="dk1"/>
              </a:buClr>
              <a:buFont typeface="Arial"/>
              <a:buNone/>
              <a:defRPr/>
            </a:lvl9pPr>
          </a:lstStyle>
          <a:p>
            <a:endParaRPr/>
          </a:p>
        </p:txBody>
      </p:sp>
      <p:sp>
        <p:nvSpPr>
          <p:cNvPr id="55" name="Shape 55"/>
          <p:cNvSpPr txBox="1">
            <a:spLocks noGrp="1"/>
          </p:cNvSpPr>
          <p:nvPr>
            <p:ph type="body" idx="1"/>
          </p:nvPr>
        </p:nvSpPr>
        <p:spPr>
          <a:xfrm>
            <a:off x="609600" y="1600200"/>
            <a:ext cx="53260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6256364" y="1600200"/>
            <a:ext cx="53260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1555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3267"/>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131418"/>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29838A"/>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0" y="0"/>
            <a:ext cx="12188825" cy="628444"/>
            <a:chOff x="0" y="0"/>
            <a:chExt cx="12188825" cy="628444"/>
          </a:xfrm>
        </p:grpSpPr>
        <p:sp>
          <p:nvSpPr>
            <p:cNvPr id="11" name="Rectangle 10"/>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270" y="42988"/>
              <a:ext cx="490887" cy="517068"/>
            </a:xfrm>
            <a:prstGeom prst="rect">
              <a:avLst/>
            </a:prstGeom>
          </p:spPr>
        </p:pic>
        <p:sp>
          <p:nvSpPr>
            <p:cNvPr id="13" name="TextBox 12"/>
            <p:cNvSpPr txBox="1"/>
            <p:nvPr userDrawn="1"/>
          </p:nvSpPr>
          <p:spPr>
            <a:xfrm>
              <a:off x="9526527" y="16128"/>
              <a:ext cx="2256184" cy="584775"/>
            </a:xfrm>
            <a:prstGeom prst="rect">
              <a:avLst/>
            </a:prstGeom>
            <a:noFill/>
          </p:spPr>
          <p:txBody>
            <a:bodyPr wrap="square" rtlCol="0">
              <a:spAutoFit/>
            </a:bodyPr>
            <a:lstStyle/>
            <a:p>
              <a:pPr algn="ctr"/>
              <a:r>
                <a:rPr lang="en-US" sz="2000" b="0" i="0" spc="0" dirty="0" smtClean="0">
                  <a:solidFill>
                    <a:schemeClr val="bg1"/>
                  </a:solidFill>
                  <a:latin typeface="Impact" charset="0"/>
                  <a:ea typeface="Impact" charset="0"/>
                  <a:cs typeface="Impact" charset="0"/>
                </a:rPr>
                <a:t>JACKSON - MADISON</a:t>
              </a:r>
              <a:r>
                <a:rPr lang="en-US" b="0" i="0" baseline="0" dirty="0" smtClean="0">
                  <a:solidFill>
                    <a:schemeClr val="bg1"/>
                  </a:solidFill>
                  <a:latin typeface="Helvetica" charset="0"/>
                  <a:ea typeface="Helvetica" charset="0"/>
                  <a:cs typeface="Helvetica" charset="0"/>
                </a:rPr>
                <a:t/>
              </a:r>
              <a:br>
                <a:rPr lang="en-US" b="0" i="0" baseline="0" dirty="0" smtClean="0">
                  <a:solidFill>
                    <a:schemeClr val="bg1"/>
                  </a:solidFill>
                  <a:latin typeface="Helvetica" charset="0"/>
                  <a:ea typeface="Helvetica" charset="0"/>
                  <a:cs typeface="Helvetica" charset="0"/>
                </a:rPr>
              </a:br>
              <a:r>
                <a:rPr lang="en-US" sz="1200" b="1" i="0" baseline="0" dirty="0" smtClean="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131418"/>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2983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2983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12/19/17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12/19/17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12/19/17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10" name="Group 9"/>
          <p:cNvGrpSpPr/>
          <p:nvPr userDrawn="1"/>
        </p:nvGrpSpPr>
        <p:grpSpPr>
          <a:xfrm>
            <a:off x="0" y="0"/>
            <a:ext cx="12188825" cy="628444"/>
            <a:chOff x="0" y="0"/>
            <a:chExt cx="12188825" cy="628444"/>
          </a:xfrm>
        </p:grpSpPr>
        <p:sp>
          <p:nvSpPr>
            <p:cNvPr id="11" name="Rectangle 10"/>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4491" y="44077"/>
              <a:ext cx="490887" cy="517068"/>
            </a:xfrm>
            <a:prstGeom prst="rect">
              <a:avLst/>
            </a:prstGeom>
          </p:spPr>
        </p:pic>
        <p:sp>
          <p:nvSpPr>
            <p:cNvPr id="13" name="TextBox 12"/>
            <p:cNvSpPr txBox="1"/>
            <p:nvPr userDrawn="1"/>
          </p:nvSpPr>
          <p:spPr>
            <a:xfrm>
              <a:off x="9529978" y="22924"/>
              <a:ext cx="2256184" cy="584775"/>
            </a:xfrm>
            <a:prstGeom prst="rect">
              <a:avLst/>
            </a:prstGeom>
            <a:noFill/>
          </p:spPr>
          <p:txBody>
            <a:bodyPr wrap="square" rtlCol="0">
              <a:spAutoFit/>
            </a:bodyPr>
            <a:lstStyle/>
            <a:p>
              <a:pPr algn="ctr"/>
              <a:r>
                <a:rPr lang="en-US" sz="2000" b="0" i="0" spc="0" dirty="0" smtClean="0">
                  <a:solidFill>
                    <a:schemeClr val="bg1"/>
                  </a:solidFill>
                  <a:latin typeface="Impact" charset="0"/>
                  <a:ea typeface="Impact" charset="0"/>
                  <a:cs typeface="Impact" charset="0"/>
                </a:rPr>
                <a:t>JACKSON - MADISON</a:t>
              </a:r>
              <a:r>
                <a:rPr lang="en-US" b="0" i="0" baseline="0" dirty="0" smtClean="0">
                  <a:solidFill>
                    <a:schemeClr val="bg1"/>
                  </a:solidFill>
                  <a:latin typeface="Helvetica" charset="0"/>
                  <a:ea typeface="Helvetica" charset="0"/>
                  <a:cs typeface="Helvetica" charset="0"/>
                </a:rPr>
                <a:t/>
              </a:r>
              <a:br>
                <a:rPr lang="en-US" b="0" i="0" baseline="0" dirty="0" smtClean="0">
                  <a:solidFill>
                    <a:schemeClr val="bg1"/>
                  </a:solidFill>
                  <a:latin typeface="Helvetica" charset="0"/>
                  <a:ea typeface="Helvetica" charset="0"/>
                  <a:cs typeface="Helvetica" charset="0"/>
                </a:rPr>
              </a:br>
              <a:r>
                <a:rPr lang="en-US" sz="1200" b="1" i="0" baseline="0" dirty="0" smtClean="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18803" y="0"/>
            <a:ext cx="64008" cy="6858000"/>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131418"/>
                </a:solidFill>
              </a:defRPr>
            </a:lvl1pPr>
            <a:lvl2pPr>
              <a:defRPr>
                <a:solidFill>
                  <a:srgbClr val="131418"/>
                </a:solidFill>
              </a:defRPr>
            </a:lvl2pPr>
            <a:lvl3pPr>
              <a:defRPr>
                <a:solidFill>
                  <a:srgbClr val="131418"/>
                </a:solidFill>
              </a:defRPr>
            </a:lvl3pPr>
            <a:lvl4pPr>
              <a:defRPr>
                <a:solidFill>
                  <a:srgbClr val="131418"/>
                </a:solidFill>
              </a:defRPr>
            </a:lvl4pPr>
            <a:lvl5pPr>
              <a:defRPr>
                <a:solidFill>
                  <a:srgbClr val="13141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12/19/17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145" y="4979084"/>
            <a:ext cx="12188825" cy="19050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29838A"/>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12/19/17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12/19/17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0"/>
            <a:ext cx="12188825" cy="628444"/>
            <a:chOff x="0" y="0"/>
            <a:chExt cx="12188825" cy="628444"/>
          </a:xfrm>
        </p:grpSpPr>
        <p:sp>
          <p:nvSpPr>
            <p:cNvPr id="12" name="Rectangle 11"/>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066723" y="42987"/>
              <a:ext cx="490887" cy="517068"/>
            </a:xfrm>
            <a:prstGeom prst="rect">
              <a:avLst/>
            </a:prstGeom>
          </p:spPr>
        </p:pic>
        <p:sp>
          <p:nvSpPr>
            <p:cNvPr id="14" name="TextBox 13"/>
            <p:cNvSpPr txBox="1"/>
            <p:nvPr userDrawn="1"/>
          </p:nvSpPr>
          <p:spPr>
            <a:xfrm>
              <a:off x="9537022" y="21834"/>
              <a:ext cx="2256184" cy="584775"/>
            </a:xfrm>
            <a:prstGeom prst="rect">
              <a:avLst/>
            </a:prstGeom>
            <a:noFill/>
          </p:spPr>
          <p:txBody>
            <a:bodyPr wrap="square" rtlCol="0">
              <a:spAutoFit/>
            </a:bodyPr>
            <a:lstStyle/>
            <a:p>
              <a:pPr algn="ctr"/>
              <a:r>
                <a:rPr lang="en-US" sz="2000" b="0" i="0" spc="0" dirty="0" smtClean="0">
                  <a:solidFill>
                    <a:schemeClr val="bg1"/>
                  </a:solidFill>
                  <a:latin typeface="Impact" charset="0"/>
                  <a:ea typeface="Impact" charset="0"/>
                  <a:cs typeface="Impact" charset="0"/>
                </a:rPr>
                <a:t>JACKSON - MADISON</a:t>
              </a:r>
              <a:r>
                <a:rPr lang="en-US" b="0" i="0" baseline="0" dirty="0" smtClean="0">
                  <a:solidFill>
                    <a:schemeClr val="bg1"/>
                  </a:solidFill>
                  <a:latin typeface="Helvetica" charset="0"/>
                  <a:ea typeface="Helvetica" charset="0"/>
                  <a:cs typeface="Helvetica" charset="0"/>
                </a:rPr>
                <a:t/>
              </a:r>
              <a:br>
                <a:rPr lang="en-US" b="0" i="0" baseline="0" dirty="0" smtClean="0">
                  <a:solidFill>
                    <a:schemeClr val="bg1"/>
                  </a:solidFill>
                  <a:latin typeface="Helvetica" charset="0"/>
                  <a:ea typeface="Helvetica" charset="0"/>
                  <a:cs typeface="Helvetica" charset="0"/>
                </a:rPr>
              </a:br>
              <a:r>
                <a:rPr lang="en-US" sz="1200" b="1" i="0" baseline="0" dirty="0" smtClean="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extLst>
      <p:ext uri="{BB962C8B-B14F-4D97-AF65-F5344CB8AC3E}">
        <p14:creationId xmlns:p14="http://schemas.microsoft.com/office/powerpoint/2010/main" val="11187956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hf sldNum="0" hdr="0" ftr="0" dt="0"/>
  <p:txStyles>
    <p:titleStyle>
      <a:lvl1pPr algn="l" defTabSz="914400" rtl="0" eaLnBrk="1" latinLnBrk="0" hangingPunct="1">
        <a:lnSpc>
          <a:spcPct val="85000"/>
        </a:lnSpc>
        <a:spcBef>
          <a:spcPct val="0"/>
        </a:spcBef>
        <a:buNone/>
        <a:defRPr sz="4800" kern="1200" spc="-50" baseline="0">
          <a:solidFill>
            <a:srgbClr val="131418"/>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8E3724"/>
        </a:buClr>
        <a:buSzPct val="100000"/>
        <a:buFont typeface="Calibri" panose="020F0502020204030204" pitchFamily="34" charset="0"/>
        <a:buChar char=" "/>
        <a:defRPr sz="2000" kern="1200">
          <a:solidFill>
            <a:srgbClr val="131418"/>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29838A"/>
        </a:buClr>
        <a:buFont typeface="Calibri" pitchFamily="34" charset="0"/>
        <a:buChar char="◦"/>
        <a:defRPr sz="1800" kern="1200">
          <a:solidFill>
            <a:srgbClr val="131418"/>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JMCSS </a:t>
            </a:r>
            <a:br>
              <a:rPr lang="en-US" dirty="0" smtClean="0"/>
            </a:br>
            <a:r>
              <a:rPr lang="en-US" dirty="0" smtClean="0"/>
              <a:t>Instructional Framework</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929148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Implementation</a:t>
            </a:r>
            <a:endParaRPr lang="en-US" dirty="0"/>
          </a:p>
        </p:txBody>
      </p:sp>
      <p:sp>
        <p:nvSpPr>
          <p:cNvPr id="3" name="Content Placeholder 2"/>
          <p:cNvSpPr>
            <a:spLocks noGrp="1"/>
          </p:cNvSpPr>
          <p:nvPr>
            <p:ph sz="half" idx="1"/>
          </p:nvPr>
        </p:nvSpPr>
        <p:spPr>
          <a:xfrm>
            <a:off x="1393842" y="1974435"/>
            <a:ext cx="4314980" cy="3344104"/>
          </a:xfrm>
        </p:spPr>
        <p:txBody>
          <a:bodyPr>
            <a:normAutofit/>
          </a:bodyPr>
          <a:lstStyle/>
          <a:p>
            <a:endParaRPr lang="en-US" sz="2800" dirty="0"/>
          </a:p>
          <a:p>
            <a:r>
              <a:rPr lang="en-US" sz="3600" b="1" dirty="0" smtClean="0">
                <a:solidFill>
                  <a:srgbClr val="29838A"/>
                </a:solidFill>
              </a:rPr>
              <a:t>One step at a time</a:t>
            </a:r>
          </a:p>
          <a:p>
            <a:endParaRPr lang="en-US" sz="3600" b="1" dirty="0">
              <a:solidFill>
                <a:srgbClr val="29838A"/>
              </a:solidFill>
            </a:endParaRPr>
          </a:p>
          <a:p>
            <a:r>
              <a:rPr lang="en-US" sz="3600" b="1" dirty="0" smtClean="0">
                <a:solidFill>
                  <a:srgbClr val="29838A"/>
                </a:solidFill>
              </a:rPr>
              <a:t>Keep your FOCUS</a:t>
            </a:r>
            <a:endParaRPr lang="en-US" sz="3600" b="1" dirty="0">
              <a:solidFill>
                <a:srgbClr val="29838A"/>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3764" y="2446638"/>
            <a:ext cx="3954780" cy="2399699"/>
          </a:xfrm>
        </p:spPr>
      </p:pic>
    </p:spTree>
    <p:extLst>
      <p:ext uri="{BB962C8B-B14F-4D97-AF65-F5344CB8AC3E}">
        <p14:creationId xmlns:p14="http://schemas.microsoft.com/office/powerpoint/2010/main" val="2135990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0640" y="1450001"/>
            <a:ext cx="2270760" cy="27105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p:cNvSpPr txBox="1"/>
          <p:nvPr/>
        </p:nvSpPr>
        <p:spPr>
          <a:xfrm>
            <a:off x="1463040" y="1143977"/>
            <a:ext cx="2057400" cy="3385542"/>
          </a:xfrm>
          <a:prstGeom prst="rect">
            <a:avLst/>
          </a:prstGeom>
          <a:noFill/>
        </p:spPr>
        <p:txBody>
          <a:bodyPr wrap="square" rtlCol="0">
            <a:spAutoFit/>
          </a:bodyPr>
          <a:lstStyle/>
          <a:p>
            <a:endParaRPr lang="en-US" dirty="0" smtClean="0"/>
          </a:p>
          <a:p>
            <a:r>
              <a:rPr lang="en-US" sz="4000" b="1" dirty="0" smtClean="0">
                <a:solidFill>
                  <a:schemeClr val="bg1"/>
                </a:solidFill>
              </a:rPr>
              <a:t>S</a:t>
            </a:r>
            <a:r>
              <a:rPr lang="en-US" sz="2800" dirty="0" smtClean="0">
                <a:solidFill>
                  <a:schemeClr val="bg1"/>
                </a:solidFill>
              </a:rPr>
              <a:t>TARTER</a:t>
            </a:r>
            <a:r>
              <a:rPr lang="en-US" dirty="0" smtClean="0">
                <a:solidFill>
                  <a:schemeClr val="bg1"/>
                </a:solidFill>
              </a:rPr>
              <a:t>:</a:t>
            </a:r>
          </a:p>
          <a:p>
            <a:pPr marL="285750" indent="-285750">
              <a:buFont typeface="Arial" charset="0"/>
              <a:buChar char="•"/>
            </a:pPr>
            <a:r>
              <a:rPr lang="en-US" sz="2400" dirty="0" smtClean="0">
                <a:solidFill>
                  <a:schemeClr val="bg1"/>
                </a:solidFill>
              </a:rPr>
              <a:t>Greet</a:t>
            </a:r>
          </a:p>
          <a:p>
            <a:pPr marL="285750" indent="-285750">
              <a:buFont typeface="Arial" charset="0"/>
              <a:buChar char="•"/>
            </a:pPr>
            <a:r>
              <a:rPr lang="en-US" sz="2400" dirty="0" smtClean="0">
                <a:solidFill>
                  <a:schemeClr val="bg1"/>
                </a:solidFill>
              </a:rPr>
              <a:t>Focus Activity</a:t>
            </a:r>
          </a:p>
          <a:p>
            <a:pPr marL="285750" indent="-285750">
              <a:buFont typeface="Arial" charset="0"/>
              <a:buChar char="•"/>
            </a:pPr>
            <a:r>
              <a:rPr lang="en-US" sz="2400" dirty="0" smtClean="0">
                <a:solidFill>
                  <a:schemeClr val="bg1"/>
                </a:solidFill>
              </a:rPr>
              <a:t>Objectives/ Outcomes</a:t>
            </a:r>
          </a:p>
          <a:p>
            <a:endParaRPr lang="en-US" dirty="0"/>
          </a:p>
          <a:p>
            <a:pPr algn="ctr"/>
            <a:endParaRPr lang="en-US" dirty="0"/>
          </a:p>
        </p:txBody>
      </p:sp>
      <p:sp>
        <p:nvSpPr>
          <p:cNvPr id="4" name="Rectangle 3"/>
          <p:cNvSpPr/>
          <p:nvPr/>
        </p:nvSpPr>
        <p:spPr>
          <a:xfrm>
            <a:off x="8564880" y="1450000"/>
            <a:ext cx="2346960" cy="27105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ectangle 4"/>
          <p:cNvSpPr/>
          <p:nvPr/>
        </p:nvSpPr>
        <p:spPr>
          <a:xfrm>
            <a:off x="3710940" y="1450000"/>
            <a:ext cx="4709160" cy="27105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p:cNvSpPr txBox="1"/>
          <p:nvPr/>
        </p:nvSpPr>
        <p:spPr>
          <a:xfrm>
            <a:off x="8846026" y="1162640"/>
            <a:ext cx="1874520" cy="2369880"/>
          </a:xfrm>
          <a:prstGeom prst="rect">
            <a:avLst/>
          </a:prstGeom>
          <a:noFill/>
        </p:spPr>
        <p:txBody>
          <a:bodyPr wrap="square" rtlCol="0">
            <a:spAutoFit/>
          </a:bodyPr>
          <a:lstStyle/>
          <a:p>
            <a:endParaRPr lang="en-US" dirty="0" smtClean="0"/>
          </a:p>
          <a:p>
            <a:r>
              <a:rPr lang="en-US" sz="4000" b="1" dirty="0" smtClean="0">
                <a:solidFill>
                  <a:schemeClr val="bg1"/>
                </a:solidFill>
              </a:rPr>
              <a:t>E</a:t>
            </a:r>
            <a:r>
              <a:rPr lang="en-US" sz="2800" dirty="0" smtClean="0">
                <a:solidFill>
                  <a:schemeClr val="bg1"/>
                </a:solidFill>
              </a:rPr>
              <a:t>NDING</a:t>
            </a:r>
            <a:r>
              <a:rPr lang="en-US" dirty="0" smtClean="0">
                <a:solidFill>
                  <a:schemeClr val="bg1"/>
                </a:solidFill>
              </a:rPr>
              <a:t>:</a:t>
            </a:r>
          </a:p>
          <a:p>
            <a:pPr marL="285750" indent="-285750">
              <a:buFont typeface="Arial" charset="0"/>
              <a:buChar char="•"/>
            </a:pPr>
            <a:r>
              <a:rPr lang="en-US" sz="2400" dirty="0" smtClean="0">
                <a:solidFill>
                  <a:schemeClr val="bg1"/>
                </a:solidFill>
              </a:rPr>
              <a:t>Closure</a:t>
            </a:r>
          </a:p>
          <a:p>
            <a:pPr marL="285750" indent="-285750">
              <a:buFont typeface="Arial" charset="0"/>
              <a:buChar char="•"/>
            </a:pPr>
            <a:r>
              <a:rPr lang="en-US" sz="2400" dirty="0" smtClean="0">
                <a:solidFill>
                  <a:schemeClr val="bg1"/>
                </a:solidFill>
              </a:rPr>
              <a:t>Assess </a:t>
            </a:r>
          </a:p>
          <a:p>
            <a:pPr marL="285750" indent="-285750">
              <a:buFont typeface="Arial" charset="0"/>
              <a:buChar char="•"/>
            </a:pPr>
            <a:r>
              <a:rPr lang="en-US" sz="2400" dirty="0" smtClean="0">
                <a:solidFill>
                  <a:schemeClr val="bg1"/>
                </a:solidFill>
              </a:rPr>
              <a:t>Reflect</a:t>
            </a:r>
            <a:endParaRPr lang="en-US" sz="2400" dirty="0">
              <a:solidFill>
                <a:schemeClr val="bg1"/>
              </a:solidFill>
            </a:endParaRPr>
          </a:p>
          <a:p>
            <a:pPr algn="ctr"/>
            <a:endParaRPr lang="en-US" dirty="0"/>
          </a:p>
        </p:txBody>
      </p:sp>
      <p:sp>
        <p:nvSpPr>
          <p:cNvPr id="7" name="TextBox 6"/>
          <p:cNvSpPr txBox="1"/>
          <p:nvPr/>
        </p:nvSpPr>
        <p:spPr>
          <a:xfrm>
            <a:off x="4780016" y="1160440"/>
            <a:ext cx="2941320" cy="3108543"/>
          </a:xfrm>
          <a:prstGeom prst="rect">
            <a:avLst/>
          </a:prstGeom>
          <a:noFill/>
        </p:spPr>
        <p:txBody>
          <a:bodyPr wrap="square" rtlCol="0">
            <a:spAutoFit/>
          </a:bodyPr>
          <a:lstStyle/>
          <a:p>
            <a:endParaRPr lang="en-US" dirty="0" smtClean="0"/>
          </a:p>
          <a:p>
            <a:r>
              <a:rPr lang="en-US" sz="4000" b="1" dirty="0" smtClean="0">
                <a:solidFill>
                  <a:schemeClr val="bg1"/>
                </a:solidFill>
              </a:rPr>
              <a:t>E</a:t>
            </a:r>
            <a:r>
              <a:rPr lang="en-US" sz="2800" dirty="0" smtClean="0">
                <a:solidFill>
                  <a:schemeClr val="bg1"/>
                </a:solidFill>
              </a:rPr>
              <a:t>NGAGEMENT:</a:t>
            </a:r>
          </a:p>
          <a:p>
            <a:pPr marL="285750" indent="-285750">
              <a:buFont typeface="Arial" charset="0"/>
              <a:buChar char="•"/>
            </a:pPr>
            <a:r>
              <a:rPr lang="en-US" sz="2400" dirty="0" smtClean="0">
                <a:solidFill>
                  <a:schemeClr val="bg1"/>
                </a:solidFill>
              </a:rPr>
              <a:t>Purpose</a:t>
            </a:r>
          </a:p>
          <a:p>
            <a:pPr marL="285750" indent="-285750">
              <a:buFont typeface="Arial" charset="0"/>
              <a:buChar char="•"/>
            </a:pPr>
            <a:r>
              <a:rPr lang="en-US" sz="2400" dirty="0" smtClean="0">
                <a:solidFill>
                  <a:schemeClr val="bg1"/>
                </a:solidFill>
              </a:rPr>
              <a:t>Gradual Release</a:t>
            </a:r>
          </a:p>
          <a:p>
            <a:pPr marL="285750" indent="-285750">
              <a:buFont typeface="Arial" charset="0"/>
              <a:buChar char="•"/>
            </a:pPr>
            <a:r>
              <a:rPr lang="en-US" sz="2400" dirty="0" smtClean="0">
                <a:solidFill>
                  <a:schemeClr val="bg1"/>
                </a:solidFill>
              </a:rPr>
              <a:t>Chunking</a:t>
            </a:r>
          </a:p>
          <a:p>
            <a:pPr marL="285750" indent="-285750">
              <a:buFont typeface="Arial" charset="0"/>
              <a:buChar char="•"/>
            </a:pPr>
            <a:r>
              <a:rPr lang="en-US" sz="2400" dirty="0" smtClean="0">
                <a:solidFill>
                  <a:schemeClr val="bg1"/>
                </a:solidFill>
              </a:rPr>
              <a:t>Questions</a:t>
            </a:r>
          </a:p>
          <a:p>
            <a:pPr marL="285750" indent="-285750">
              <a:buFont typeface="Arial" charset="0"/>
              <a:buChar char="•"/>
            </a:pPr>
            <a:r>
              <a:rPr lang="en-US" sz="2400" dirty="0" smtClean="0">
                <a:solidFill>
                  <a:schemeClr val="bg1"/>
                </a:solidFill>
              </a:rPr>
              <a:t>Tasks</a:t>
            </a:r>
            <a:endParaRPr lang="en-US" sz="2400" dirty="0">
              <a:solidFill>
                <a:schemeClr val="bg1"/>
              </a:solidFill>
            </a:endParaRPr>
          </a:p>
          <a:p>
            <a:pPr algn="ctr"/>
            <a:endParaRPr lang="en-US" dirty="0"/>
          </a:p>
        </p:txBody>
      </p:sp>
      <p:sp>
        <p:nvSpPr>
          <p:cNvPr id="8" name="Rectangle 7"/>
          <p:cNvSpPr/>
          <p:nvPr/>
        </p:nvSpPr>
        <p:spPr>
          <a:xfrm>
            <a:off x="1463040" y="4268983"/>
            <a:ext cx="932688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ym typeface="Wingdings"/>
              </a:rPr>
              <a:t>  </a:t>
            </a:r>
            <a:r>
              <a:rPr lang="en-US" dirty="0" smtClean="0"/>
              <a:t>RELATIONSHIPS </a:t>
            </a:r>
            <a:r>
              <a:rPr lang="mr-IN" dirty="0" smtClean="0"/>
              <a:t>–</a:t>
            </a:r>
            <a:r>
              <a:rPr lang="en-US" dirty="0" smtClean="0"/>
              <a:t> Personalization  </a:t>
            </a:r>
            <a:r>
              <a:rPr lang="en-US" dirty="0" smtClean="0">
                <a:sym typeface="Wingdings"/>
              </a:rPr>
              <a:t> </a:t>
            </a:r>
            <a:endParaRPr lang="en-US" dirty="0"/>
          </a:p>
        </p:txBody>
      </p:sp>
      <p:sp>
        <p:nvSpPr>
          <p:cNvPr id="9" name="TextBox 8"/>
          <p:cNvSpPr txBox="1"/>
          <p:nvPr/>
        </p:nvSpPr>
        <p:spPr>
          <a:xfrm>
            <a:off x="3150128" y="742114"/>
            <a:ext cx="6272743" cy="707886"/>
          </a:xfrm>
          <a:prstGeom prst="rect">
            <a:avLst/>
          </a:prstGeom>
          <a:noFill/>
        </p:spPr>
        <p:txBody>
          <a:bodyPr wrap="none" rtlCol="0">
            <a:spAutoFit/>
          </a:bodyPr>
          <a:lstStyle/>
          <a:p>
            <a:r>
              <a:rPr lang="en-US" sz="4000" b="1" dirty="0" smtClean="0"/>
              <a:t>SEE </a:t>
            </a:r>
            <a:r>
              <a:rPr lang="en-US" sz="4000" b="1" smtClean="0"/>
              <a:t>Instructional Framework</a:t>
            </a:r>
            <a:endParaRPr lang="en-US" sz="4000" b="1"/>
          </a:p>
        </p:txBody>
      </p:sp>
      <p:sp>
        <p:nvSpPr>
          <p:cNvPr id="10" name="Rectangle 9"/>
          <p:cNvSpPr/>
          <p:nvPr/>
        </p:nvSpPr>
        <p:spPr>
          <a:xfrm>
            <a:off x="1325880" y="4679319"/>
            <a:ext cx="9601200" cy="4876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Core Action 1: Standard Alignment &amp; High Quality Text</a:t>
            </a:r>
            <a:endParaRPr lang="en-US" b="1" dirty="0"/>
          </a:p>
        </p:txBody>
      </p:sp>
      <p:sp>
        <p:nvSpPr>
          <p:cNvPr id="11" name="Rectangle 10"/>
          <p:cNvSpPr/>
          <p:nvPr/>
        </p:nvSpPr>
        <p:spPr>
          <a:xfrm>
            <a:off x="1325880" y="5235259"/>
            <a:ext cx="9601200" cy="4876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Core Action 2: Questions &amp; Tasks</a:t>
            </a:r>
            <a:endParaRPr lang="en-US" b="1" dirty="0"/>
          </a:p>
        </p:txBody>
      </p:sp>
      <p:sp>
        <p:nvSpPr>
          <p:cNvPr id="12" name="Rectangle 11"/>
          <p:cNvSpPr/>
          <p:nvPr/>
        </p:nvSpPr>
        <p:spPr>
          <a:xfrm>
            <a:off x="1325880" y="5791200"/>
            <a:ext cx="9601200" cy="4876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Core Action 3: Student Work &amp; Mastery</a:t>
            </a:r>
            <a:endParaRPr lang="en-US" b="1" dirty="0"/>
          </a:p>
        </p:txBody>
      </p:sp>
    </p:spTree>
    <p:extLst>
      <p:ext uri="{BB962C8B-B14F-4D97-AF65-F5344CB8AC3E}">
        <p14:creationId xmlns:p14="http://schemas.microsoft.com/office/powerpoint/2010/main" val="838611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3480" y="1783080"/>
            <a:ext cx="10058400" cy="4389120"/>
          </a:xfrm>
        </p:spPr>
        <p:txBody>
          <a:bodyPr/>
          <a:lstStyle/>
          <a:p>
            <a:pPr marL="0" lvl="0" indent="0" algn="ctr">
              <a:lnSpc>
                <a:spcPct val="100000"/>
              </a:lnSpc>
              <a:spcBef>
                <a:spcPts val="0"/>
              </a:spcBef>
              <a:spcAft>
                <a:spcPts val="0"/>
              </a:spcAft>
              <a:buClr>
                <a:srgbClr val="000000"/>
              </a:buClr>
              <a:buSzPct val="25000"/>
              <a:buNone/>
            </a:pPr>
            <a:r>
              <a:rPr lang="en-US" sz="2800" i="1" dirty="0">
                <a:solidFill>
                  <a:srgbClr val="000000"/>
                </a:solidFill>
                <a:latin typeface="Arial"/>
                <a:ea typeface="Arial"/>
                <a:cs typeface="Arial"/>
                <a:sym typeface="Arial"/>
                <a:rtl val="0"/>
              </a:rPr>
              <a:t>“Having rarely read and never been taught to read textbooks, students lack the deeper reading, writing and inquiry that college requires.” </a:t>
            </a:r>
            <a:endParaRPr lang="en-US" sz="2800" i="1" dirty="0" smtClean="0">
              <a:solidFill>
                <a:srgbClr val="000000"/>
              </a:solidFill>
              <a:latin typeface="Arial"/>
              <a:ea typeface="Arial"/>
              <a:cs typeface="Arial"/>
              <a:sym typeface="Arial"/>
              <a:rtl val="0"/>
            </a:endParaRPr>
          </a:p>
          <a:p>
            <a:pPr marL="0" lvl="0" indent="0" algn="ctr">
              <a:lnSpc>
                <a:spcPct val="100000"/>
              </a:lnSpc>
              <a:spcBef>
                <a:spcPts val="0"/>
              </a:spcBef>
              <a:spcAft>
                <a:spcPts val="0"/>
              </a:spcAft>
              <a:buClr>
                <a:srgbClr val="000000"/>
              </a:buClr>
              <a:buSzPct val="25000"/>
              <a:buNone/>
            </a:pPr>
            <a:endParaRPr lang="en-US" sz="1200" dirty="0">
              <a:solidFill>
                <a:srgbClr val="000000"/>
              </a:solidFill>
              <a:latin typeface="Arial"/>
              <a:ea typeface="Arial"/>
              <a:cs typeface="Arial"/>
              <a:sym typeface="Arial"/>
              <a:rtl val="0"/>
            </a:endParaRPr>
          </a:p>
          <a:p>
            <a:pPr marL="342900" lvl="0" indent="-342900" algn="ctr">
              <a:lnSpc>
                <a:spcPct val="100000"/>
              </a:lnSpc>
              <a:spcBef>
                <a:spcPts val="600"/>
              </a:spcBef>
              <a:spcAft>
                <a:spcPts val="0"/>
              </a:spcAft>
              <a:buClr>
                <a:srgbClr val="000000"/>
              </a:buClr>
              <a:buSzPct val="25000"/>
              <a:buNone/>
            </a:pPr>
            <a:r>
              <a:rPr lang="en-US" sz="1200" dirty="0">
                <a:solidFill>
                  <a:srgbClr val="000000"/>
                </a:solidFill>
                <a:latin typeface="Arial"/>
                <a:ea typeface="Arial"/>
                <a:cs typeface="Arial"/>
                <a:sym typeface="Arial"/>
                <a:rtl val="0"/>
              </a:rPr>
              <a:t>From the book, </a:t>
            </a:r>
            <a:r>
              <a:rPr lang="en-US" sz="1200" b="1" i="1" dirty="0">
                <a:solidFill>
                  <a:srgbClr val="000000"/>
                </a:solidFill>
                <a:latin typeface="Arial"/>
                <a:ea typeface="Arial"/>
                <a:cs typeface="Arial"/>
                <a:sym typeface="Arial"/>
                <a:rtl val="0"/>
              </a:rPr>
              <a:t>Focus</a:t>
            </a:r>
            <a:r>
              <a:rPr lang="en-US" sz="1200" dirty="0">
                <a:solidFill>
                  <a:srgbClr val="000000"/>
                </a:solidFill>
                <a:latin typeface="Arial"/>
                <a:ea typeface="Arial"/>
                <a:cs typeface="Arial"/>
                <a:sym typeface="Arial"/>
                <a:rtl val="0"/>
              </a:rPr>
              <a:t> by Mike </a:t>
            </a:r>
            <a:r>
              <a:rPr lang="en-US" sz="1200" dirty="0" err="1">
                <a:solidFill>
                  <a:srgbClr val="000000"/>
                </a:solidFill>
                <a:latin typeface="Arial"/>
                <a:ea typeface="Arial"/>
                <a:cs typeface="Arial"/>
                <a:sym typeface="Arial"/>
                <a:rtl val="0"/>
              </a:rPr>
              <a:t>Schmoker</a:t>
            </a:r>
            <a:r>
              <a:rPr lang="en-US" sz="1200" dirty="0">
                <a:solidFill>
                  <a:srgbClr val="000000"/>
                </a:solidFill>
                <a:latin typeface="Arial"/>
                <a:ea typeface="Arial"/>
                <a:cs typeface="Arial"/>
                <a:sym typeface="Arial"/>
                <a:rtl val="0"/>
              </a:rPr>
              <a:t> </a:t>
            </a:r>
            <a:r>
              <a:rPr lang="en-US" sz="1200" b="1" dirty="0" err="1">
                <a:solidFill>
                  <a:srgbClr val="000000"/>
                </a:solidFill>
                <a:latin typeface="Arial"/>
                <a:ea typeface="Arial"/>
                <a:cs typeface="Arial"/>
                <a:sym typeface="Arial"/>
                <a:rtl val="0"/>
              </a:rPr>
              <a:t>Schmoker</a:t>
            </a:r>
            <a:r>
              <a:rPr lang="en-US" sz="1200" b="1" dirty="0">
                <a:solidFill>
                  <a:srgbClr val="000000"/>
                </a:solidFill>
                <a:latin typeface="Arial"/>
                <a:ea typeface="Arial"/>
                <a:cs typeface="Arial"/>
                <a:sym typeface="Arial"/>
                <a:rtl val="0"/>
              </a:rPr>
              <a:t>, M</a:t>
            </a:r>
            <a:r>
              <a:rPr lang="en-US" sz="1200" b="1" i="1" dirty="0">
                <a:solidFill>
                  <a:srgbClr val="000000"/>
                </a:solidFill>
                <a:latin typeface="Arial"/>
                <a:ea typeface="Arial"/>
                <a:cs typeface="Arial"/>
                <a:sym typeface="Arial"/>
                <a:rtl val="0"/>
              </a:rPr>
              <a:t>. Focus: Elevating the Essentials to Radically Improve Student Learning (2011) </a:t>
            </a:r>
            <a:r>
              <a:rPr lang="en-US" sz="1200" b="1" dirty="0">
                <a:solidFill>
                  <a:srgbClr val="000000"/>
                </a:solidFill>
                <a:latin typeface="Arial"/>
                <a:ea typeface="Arial"/>
                <a:cs typeface="Arial"/>
                <a:sym typeface="Arial"/>
                <a:rtl val="0"/>
              </a:rPr>
              <a:t>ASCD: Alexandria. P. 35</a:t>
            </a:r>
            <a:r>
              <a:rPr lang="en-US" sz="1200" b="1" dirty="0" smtClean="0">
                <a:solidFill>
                  <a:srgbClr val="000000"/>
                </a:solidFill>
                <a:latin typeface="Arial"/>
                <a:ea typeface="Arial"/>
                <a:cs typeface="Arial"/>
                <a:sym typeface="Arial"/>
                <a:rtl val="0"/>
              </a:rPr>
              <a:t>.</a:t>
            </a:r>
          </a:p>
          <a:p>
            <a:pPr marL="342900" lvl="0" indent="-342900" algn="ctr">
              <a:lnSpc>
                <a:spcPct val="100000"/>
              </a:lnSpc>
              <a:spcBef>
                <a:spcPts val="600"/>
              </a:spcBef>
              <a:spcAft>
                <a:spcPts val="0"/>
              </a:spcAft>
              <a:buClr>
                <a:srgbClr val="000000"/>
              </a:buClr>
              <a:buSzPct val="25000"/>
              <a:buNone/>
            </a:pPr>
            <a:endParaRPr lang="en-US" sz="1200" b="1" dirty="0" smtClean="0">
              <a:solidFill>
                <a:schemeClr val="tx1"/>
              </a:solidFill>
              <a:latin typeface="Arial"/>
              <a:ea typeface="Arial"/>
              <a:cs typeface="Arial"/>
              <a:sym typeface="Arial"/>
              <a:rtl val="0"/>
            </a:endParaRPr>
          </a:p>
          <a:p>
            <a:pPr marL="342900" lvl="0" indent="-342900" algn="ctr">
              <a:lnSpc>
                <a:spcPct val="100000"/>
              </a:lnSpc>
              <a:spcBef>
                <a:spcPts val="600"/>
              </a:spcBef>
              <a:spcAft>
                <a:spcPts val="0"/>
              </a:spcAft>
              <a:buClr>
                <a:srgbClr val="000000"/>
              </a:buClr>
              <a:buSzPct val="25000"/>
              <a:buNone/>
            </a:pPr>
            <a:endParaRPr lang="en-US" sz="1200" b="1" dirty="0">
              <a:solidFill>
                <a:schemeClr val="tx1"/>
              </a:solidFill>
              <a:latin typeface="Arial"/>
              <a:ea typeface="Arial"/>
              <a:cs typeface="Arial"/>
              <a:sym typeface="Arial"/>
              <a:rtl val="0"/>
            </a:endParaRPr>
          </a:p>
          <a:p>
            <a:pPr marL="342900" lvl="0" indent="-342900" algn="ctr">
              <a:lnSpc>
                <a:spcPct val="100000"/>
              </a:lnSpc>
              <a:spcBef>
                <a:spcPts val="600"/>
              </a:spcBef>
              <a:spcAft>
                <a:spcPts val="0"/>
              </a:spcAft>
              <a:buClr>
                <a:srgbClr val="000000"/>
              </a:buClr>
              <a:buSzPct val="25000"/>
              <a:buNone/>
            </a:pPr>
            <a:endParaRPr lang="en-US" sz="1200" b="1" dirty="0">
              <a:solidFill>
                <a:schemeClr val="tx1"/>
              </a:solidFill>
              <a:latin typeface="Arial"/>
              <a:ea typeface="Arial"/>
              <a:cs typeface="Arial"/>
              <a:sym typeface="Arial"/>
              <a:rtl val="0"/>
            </a:endParaRPr>
          </a:p>
          <a:p>
            <a:pPr marL="342900" indent="-342900" algn="ctr">
              <a:lnSpc>
                <a:spcPct val="100000"/>
              </a:lnSpc>
              <a:spcBef>
                <a:spcPts val="600"/>
              </a:spcBef>
              <a:spcAft>
                <a:spcPts val="0"/>
              </a:spcAft>
              <a:buClr>
                <a:srgbClr val="000000"/>
              </a:buClr>
              <a:buSzPct val="25000"/>
              <a:buNone/>
            </a:pPr>
            <a:r>
              <a:rPr lang="en-US" sz="4000" b="1" dirty="0">
                <a:solidFill>
                  <a:schemeClr val="tx1"/>
                </a:solidFill>
                <a:ea typeface="Calibri"/>
                <a:cs typeface="Calibri"/>
                <a:sym typeface="Calibri"/>
                <a:rtl val="0"/>
              </a:rPr>
              <a:t>Reading is a “PRACTICE” skill. The ONLY way to improve reading is to READ!</a:t>
            </a:r>
          </a:p>
          <a:p>
            <a:pPr marL="342900" lvl="0" indent="-342900" algn="ctr">
              <a:lnSpc>
                <a:spcPct val="100000"/>
              </a:lnSpc>
              <a:spcBef>
                <a:spcPts val="600"/>
              </a:spcBef>
              <a:spcAft>
                <a:spcPts val="0"/>
              </a:spcAft>
              <a:buClr>
                <a:srgbClr val="000000"/>
              </a:buClr>
              <a:buSzPct val="25000"/>
              <a:buNone/>
            </a:pPr>
            <a:endParaRPr lang="en-US" sz="1200" b="1" dirty="0" smtClean="0">
              <a:solidFill>
                <a:schemeClr val="tx1"/>
              </a:solidFill>
              <a:latin typeface="Arial"/>
              <a:ea typeface="Arial"/>
              <a:cs typeface="Arial"/>
              <a:sym typeface="Arial"/>
              <a:rtl val="0"/>
            </a:endParaRPr>
          </a:p>
          <a:p>
            <a:pPr marL="342900" lvl="0" indent="-342900" algn="ctr">
              <a:lnSpc>
                <a:spcPct val="100000"/>
              </a:lnSpc>
              <a:spcBef>
                <a:spcPts val="600"/>
              </a:spcBef>
              <a:spcAft>
                <a:spcPts val="0"/>
              </a:spcAft>
              <a:buClr>
                <a:srgbClr val="000000"/>
              </a:buClr>
              <a:buSzPct val="25000"/>
              <a:buNone/>
            </a:pPr>
            <a:endParaRPr lang="en-US" sz="1200" b="1" dirty="0">
              <a:solidFill>
                <a:srgbClr val="000000"/>
              </a:solidFill>
              <a:latin typeface="Arial"/>
              <a:ea typeface="Arial"/>
              <a:cs typeface="Arial"/>
              <a:sym typeface="Arial"/>
              <a:rtl val="0"/>
            </a:endParaRPr>
          </a:p>
          <a:p>
            <a:endParaRPr lang="en-US" dirty="0"/>
          </a:p>
        </p:txBody>
      </p:sp>
    </p:spTree>
    <p:extLst>
      <p:ext uri="{BB962C8B-B14F-4D97-AF65-F5344CB8AC3E}">
        <p14:creationId xmlns:p14="http://schemas.microsoft.com/office/powerpoint/2010/main" val="1794702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676401" y="748080"/>
            <a:ext cx="8381999" cy="664796"/>
          </a:xfrm>
          <a:prstGeom prst="rect">
            <a:avLst/>
          </a:prstGeom>
          <a:noFill/>
          <a:ln>
            <a:noFill/>
          </a:ln>
        </p:spPr>
        <p:txBody>
          <a:bodyPr vert="horz" lIns="91425" tIns="91425" rIns="91425" bIns="91425" rtlCol="0" anchor="t" anchorCtr="0">
            <a:noAutofit/>
          </a:bodyPr>
          <a:lstStyle/>
          <a:p>
            <a:pPr>
              <a:lnSpc>
                <a:spcPct val="90000"/>
              </a:lnSpc>
              <a:spcBef>
                <a:spcPts val="0"/>
              </a:spcBef>
              <a:buClr>
                <a:srgbClr val="FFFFB9"/>
              </a:buClr>
              <a:buSzPct val="25000"/>
            </a:pPr>
            <a:r>
              <a:rPr lang="en-US" dirty="0">
                <a:solidFill>
                  <a:schemeClr val="accent1">
                    <a:lumMod val="60000"/>
                    <a:lumOff val="40000"/>
                  </a:schemeClr>
                </a:solidFill>
                <a:latin typeface="Calibri"/>
                <a:ea typeface="Calibri"/>
                <a:cs typeface="Calibri"/>
                <a:sym typeface="Calibri"/>
                <a:rtl val="0"/>
              </a:rPr>
              <a:t>Let’s Practice!</a:t>
            </a:r>
          </a:p>
        </p:txBody>
      </p:sp>
      <p:sp>
        <p:nvSpPr>
          <p:cNvPr id="222" name="Shape 222"/>
          <p:cNvSpPr txBox="1">
            <a:spLocks noGrp="1"/>
          </p:cNvSpPr>
          <p:nvPr>
            <p:ph type="body" idx="1"/>
          </p:nvPr>
        </p:nvSpPr>
        <p:spPr>
          <a:xfrm>
            <a:off x="1386841" y="1824356"/>
            <a:ext cx="4724397" cy="4835524"/>
          </a:xfrm>
          <a:prstGeom prst="rect">
            <a:avLst/>
          </a:prstGeom>
          <a:noFill/>
          <a:ln>
            <a:noFill/>
          </a:ln>
        </p:spPr>
        <p:txBody>
          <a:bodyPr vert="horz" lIns="91425" tIns="91425" rIns="91425" bIns="91425" rtlCol="0" anchor="t" anchorCtr="0">
            <a:noAutofit/>
          </a:bodyPr>
          <a:lstStyle/>
          <a:p>
            <a:pPr marL="396875" indent="-282575">
              <a:spcBef>
                <a:spcPts val="0"/>
              </a:spcBef>
              <a:spcAft>
                <a:spcPts val="0"/>
              </a:spcAft>
              <a:buClr>
                <a:schemeClr val="lt1"/>
              </a:buClr>
              <a:buSzPct val="59615"/>
              <a:buFont typeface="Calibri"/>
              <a:buChar char="●"/>
            </a:pPr>
            <a:r>
              <a:rPr lang="en-US" sz="2600" dirty="0">
                <a:solidFill>
                  <a:schemeClr val="tx1"/>
                </a:solidFill>
                <a:latin typeface="Calibri"/>
                <a:ea typeface="Calibri"/>
                <a:cs typeface="Calibri"/>
                <a:sym typeface="Calibri"/>
                <a:rtl val="0"/>
              </a:rPr>
              <a:t>Read the article and answer the questions. </a:t>
            </a:r>
          </a:p>
          <a:p>
            <a:pPr marL="396875" indent="-168275">
              <a:spcBef>
                <a:spcPts val="640"/>
              </a:spcBef>
              <a:spcAft>
                <a:spcPts val="0"/>
              </a:spcAft>
              <a:buClr>
                <a:schemeClr val="lt1"/>
              </a:buClr>
              <a:buNone/>
            </a:pPr>
            <a:endParaRPr sz="3200" dirty="0">
              <a:solidFill>
                <a:schemeClr val="tx1"/>
              </a:solidFill>
              <a:latin typeface="Calibri"/>
              <a:ea typeface="Calibri"/>
              <a:cs typeface="Calibri"/>
              <a:sym typeface="Calibri"/>
              <a:rtl val="0"/>
            </a:endParaRPr>
          </a:p>
          <a:p>
            <a:pPr marL="396875" indent="-168275">
              <a:spcBef>
                <a:spcPts val="640"/>
              </a:spcBef>
              <a:spcAft>
                <a:spcPts val="0"/>
              </a:spcAft>
              <a:buClr>
                <a:schemeClr val="lt1"/>
              </a:buClr>
              <a:buNone/>
            </a:pPr>
            <a:endParaRPr sz="3200" dirty="0">
              <a:solidFill>
                <a:schemeClr val="tx1"/>
              </a:solidFill>
              <a:latin typeface="Calibri"/>
              <a:ea typeface="Calibri"/>
              <a:cs typeface="Calibri"/>
              <a:sym typeface="Calibri"/>
              <a:rtl val="0"/>
            </a:endParaRPr>
          </a:p>
          <a:p>
            <a:pPr marL="396875" indent="-282575">
              <a:spcBef>
                <a:spcPts val="640"/>
              </a:spcBef>
              <a:spcAft>
                <a:spcPts val="0"/>
              </a:spcAft>
              <a:buClr>
                <a:schemeClr val="lt1"/>
              </a:buClr>
              <a:buSzPct val="59615"/>
              <a:buFont typeface="Calibri"/>
              <a:buChar char="●"/>
            </a:pPr>
            <a:r>
              <a:rPr lang="en-US" sz="2600" dirty="0">
                <a:solidFill>
                  <a:schemeClr val="tx1"/>
                </a:solidFill>
                <a:latin typeface="Calibri"/>
                <a:ea typeface="Calibri"/>
                <a:cs typeface="Calibri"/>
                <a:sym typeface="Calibri"/>
                <a:rtl val="0"/>
              </a:rPr>
              <a:t>Small group discussion</a:t>
            </a:r>
          </a:p>
          <a:p>
            <a:pPr marL="396875" indent="-168275">
              <a:spcBef>
                <a:spcPts val="640"/>
              </a:spcBef>
              <a:spcAft>
                <a:spcPts val="0"/>
              </a:spcAft>
              <a:buClr>
                <a:schemeClr val="lt1"/>
              </a:buClr>
              <a:buNone/>
            </a:pPr>
            <a:endParaRPr sz="3200" dirty="0">
              <a:solidFill>
                <a:schemeClr val="tx1"/>
              </a:solidFill>
              <a:latin typeface="Calibri"/>
              <a:ea typeface="Calibri"/>
              <a:cs typeface="Calibri"/>
              <a:sym typeface="Calibri"/>
              <a:rtl val="0"/>
            </a:endParaRPr>
          </a:p>
          <a:p>
            <a:pPr marL="396875" indent="-168275">
              <a:spcBef>
                <a:spcPts val="640"/>
              </a:spcBef>
              <a:spcAft>
                <a:spcPts val="0"/>
              </a:spcAft>
              <a:buClr>
                <a:schemeClr val="lt1"/>
              </a:buClr>
              <a:buNone/>
            </a:pPr>
            <a:endParaRPr sz="3200" dirty="0">
              <a:solidFill>
                <a:schemeClr val="tx1"/>
              </a:solidFill>
              <a:latin typeface="Calibri"/>
              <a:ea typeface="Calibri"/>
              <a:cs typeface="Calibri"/>
              <a:sym typeface="Calibri"/>
              <a:rtl val="0"/>
            </a:endParaRPr>
          </a:p>
          <a:p>
            <a:pPr marL="396875" indent="-168275">
              <a:spcBef>
                <a:spcPts val="640"/>
              </a:spcBef>
              <a:spcAft>
                <a:spcPts val="0"/>
              </a:spcAft>
              <a:buClr>
                <a:schemeClr val="lt1"/>
              </a:buClr>
              <a:buNone/>
            </a:pPr>
            <a:endParaRPr sz="3200" dirty="0">
              <a:solidFill>
                <a:schemeClr val="tx1"/>
              </a:solidFill>
              <a:latin typeface="Calibri"/>
              <a:ea typeface="Calibri"/>
              <a:cs typeface="Calibri"/>
              <a:sym typeface="Calibri"/>
              <a:rtl val="0"/>
            </a:endParaRPr>
          </a:p>
          <a:p>
            <a:pPr marL="396875" indent="-282575">
              <a:spcBef>
                <a:spcPts val="640"/>
              </a:spcBef>
              <a:spcAft>
                <a:spcPts val="0"/>
              </a:spcAft>
              <a:buClr>
                <a:schemeClr val="lt1"/>
              </a:buClr>
              <a:buSzPct val="59615"/>
              <a:buFont typeface="Calibri"/>
              <a:buChar char="●"/>
            </a:pPr>
            <a:r>
              <a:rPr lang="en-US" sz="2600" dirty="0">
                <a:solidFill>
                  <a:schemeClr val="tx1"/>
                </a:solidFill>
                <a:latin typeface="Calibri"/>
                <a:ea typeface="Calibri"/>
                <a:cs typeface="Calibri"/>
                <a:sym typeface="Calibri"/>
                <a:rtl val="0"/>
              </a:rPr>
              <a:t>Whole Group Discussion</a:t>
            </a:r>
          </a:p>
          <a:p>
            <a:pPr marL="914400" lvl="1" indent="-304800">
              <a:spcBef>
                <a:spcPts val="560"/>
              </a:spcBef>
              <a:spcAft>
                <a:spcPts val="0"/>
              </a:spcAft>
              <a:buClr>
                <a:schemeClr val="lt1"/>
              </a:buClr>
              <a:buNone/>
            </a:pPr>
            <a:endParaRPr sz="2800" dirty="0">
              <a:solidFill>
                <a:schemeClr val="tx1"/>
              </a:solidFill>
              <a:latin typeface="Calibri"/>
              <a:ea typeface="Calibri"/>
              <a:cs typeface="Calibri"/>
              <a:sym typeface="Calibri"/>
              <a:rtl val="0"/>
            </a:endParaRPr>
          </a:p>
          <a:p>
            <a:pPr marL="914400" lvl="1" indent="-203200">
              <a:spcBef>
                <a:spcPts val="560"/>
              </a:spcBef>
              <a:spcAft>
                <a:spcPts val="0"/>
              </a:spcAft>
              <a:buClr>
                <a:schemeClr val="lt1"/>
              </a:buClr>
              <a:buNone/>
            </a:pPr>
            <a:endParaRPr sz="2800" dirty="0">
              <a:solidFill>
                <a:schemeClr val="tx1"/>
              </a:solidFill>
              <a:latin typeface="Calibri"/>
              <a:ea typeface="Calibri"/>
              <a:cs typeface="Calibri"/>
              <a:sym typeface="Calibri"/>
              <a:rtl val="0"/>
            </a:endParaRPr>
          </a:p>
          <a:p>
            <a:pPr marL="914400" lvl="1" indent="-203200">
              <a:spcBef>
                <a:spcPts val="560"/>
              </a:spcBef>
              <a:spcAft>
                <a:spcPts val="0"/>
              </a:spcAft>
              <a:buClr>
                <a:schemeClr val="lt1"/>
              </a:buClr>
              <a:buNone/>
            </a:pPr>
            <a:endParaRPr sz="2800" dirty="0">
              <a:solidFill>
                <a:schemeClr val="tx1"/>
              </a:solidFill>
              <a:latin typeface="Calibri"/>
              <a:ea typeface="Calibri"/>
              <a:cs typeface="Calibri"/>
              <a:sym typeface="Calibri"/>
              <a:rtl val="0"/>
            </a:endParaRPr>
          </a:p>
          <a:p>
            <a:pPr marL="914400" lvl="1" indent="-203200">
              <a:spcBef>
                <a:spcPts val="560"/>
              </a:spcBef>
              <a:spcAft>
                <a:spcPts val="0"/>
              </a:spcAft>
              <a:buClr>
                <a:schemeClr val="lt1"/>
              </a:buClr>
              <a:buNone/>
            </a:pPr>
            <a:endParaRPr sz="2800" dirty="0">
              <a:solidFill>
                <a:schemeClr val="tx1"/>
              </a:solidFill>
              <a:latin typeface="Calibri"/>
              <a:ea typeface="Calibri"/>
              <a:cs typeface="Calibri"/>
              <a:sym typeface="Calibri"/>
              <a:rtl val="0"/>
            </a:endParaRPr>
          </a:p>
        </p:txBody>
      </p:sp>
    </p:spTree>
    <p:extLst>
      <p:ext uri="{BB962C8B-B14F-4D97-AF65-F5344CB8AC3E}">
        <p14:creationId xmlns:p14="http://schemas.microsoft.com/office/powerpoint/2010/main" val="1148774898"/>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1726671" y="2059489"/>
            <a:ext cx="4937760" cy="4023360"/>
          </a:xfrm>
        </p:spPr>
        <p:txBody>
          <a:bodyPr/>
          <a:lstStyle/>
          <a:p>
            <a:pPr>
              <a:buFont typeface="Courier New" charset="0"/>
              <a:buChar char="o"/>
            </a:pPr>
            <a:r>
              <a:rPr lang="en-US" dirty="0" smtClean="0"/>
              <a:t>Starter</a:t>
            </a:r>
          </a:p>
          <a:p>
            <a:pPr>
              <a:buFont typeface="Courier New" charset="0"/>
              <a:buChar char="o"/>
            </a:pPr>
            <a:r>
              <a:rPr lang="en-US" dirty="0" smtClean="0"/>
              <a:t>Engagement</a:t>
            </a:r>
          </a:p>
          <a:p>
            <a:pPr>
              <a:buFont typeface="Courier New" charset="0"/>
              <a:buChar char="o"/>
            </a:pPr>
            <a:r>
              <a:rPr lang="en-US" dirty="0" smtClean="0"/>
              <a:t>Ending</a:t>
            </a:r>
          </a:p>
          <a:p>
            <a:pPr>
              <a:buFont typeface="Courier New" charset="0"/>
              <a:buChar char="o"/>
            </a:pPr>
            <a:r>
              <a:rPr lang="en-US" dirty="0" smtClean="0"/>
              <a:t>Standard Alignment</a:t>
            </a:r>
          </a:p>
          <a:p>
            <a:pPr>
              <a:buFont typeface="Courier New" charset="0"/>
              <a:buChar char="o"/>
            </a:pPr>
            <a:r>
              <a:rPr lang="en-US" dirty="0" smtClean="0"/>
              <a:t>Core Action 1</a:t>
            </a:r>
          </a:p>
          <a:p>
            <a:pPr>
              <a:buFont typeface="Courier New" charset="0"/>
              <a:buChar char="o"/>
            </a:pPr>
            <a:r>
              <a:rPr lang="en-US" dirty="0" smtClean="0"/>
              <a:t>Core Action 2</a:t>
            </a:r>
          </a:p>
          <a:p>
            <a:pPr>
              <a:buFont typeface="Courier New" charset="0"/>
              <a:buChar char="o"/>
            </a:pPr>
            <a:r>
              <a:rPr lang="en-US" dirty="0" smtClean="0"/>
              <a:t>Core Action 3</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5658" y="1846263"/>
            <a:ext cx="3262285" cy="4022725"/>
          </a:xfrm>
          <a:prstGeom prst="rect">
            <a:avLst/>
          </a:prstGeom>
          <a:ln>
            <a:noFill/>
          </a:ln>
          <a:effectLst>
            <a:softEdge rad="112500"/>
          </a:effectLst>
        </p:spPr>
      </p:pic>
    </p:spTree>
    <p:extLst>
      <p:ext uri="{BB962C8B-B14F-4D97-AF65-F5344CB8AC3E}">
        <p14:creationId xmlns:p14="http://schemas.microsoft.com/office/powerpoint/2010/main" val="134218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1: The Starter</a:t>
            </a:r>
            <a:endParaRPr lang="en-US" dirty="0"/>
          </a:p>
        </p:txBody>
      </p:sp>
      <p:sp>
        <p:nvSpPr>
          <p:cNvPr id="5" name="Text Placeholder 4"/>
          <p:cNvSpPr>
            <a:spLocks noGrp="1"/>
          </p:cNvSpPr>
          <p:nvPr>
            <p:ph type="body" idx="1"/>
          </p:nvPr>
        </p:nvSpPr>
        <p:spPr/>
        <p:txBody>
          <a:bodyPr/>
          <a:lstStyle/>
          <a:p>
            <a:r>
              <a:rPr lang="en-US" dirty="0" smtClean="0"/>
              <a:t>How to begin</a:t>
            </a:r>
            <a:endParaRPr lang="en-US" dirty="0"/>
          </a:p>
        </p:txBody>
      </p:sp>
    </p:spTree>
    <p:extLst>
      <p:ext uri="{BB962C8B-B14F-4D97-AF65-F5344CB8AC3E}">
        <p14:creationId xmlns:p14="http://schemas.microsoft.com/office/powerpoint/2010/main" val="895937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Starter: Approximately 7-12 minutes</a:t>
            </a:r>
            <a:endParaRPr lang="en-US" dirty="0"/>
          </a:p>
        </p:txBody>
      </p:sp>
      <p:sp>
        <p:nvSpPr>
          <p:cNvPr id="2" name="Content Placeholder 1"/>
          <p:cNvSpPr>
            <a:spLocks noGrp="1"/>
          </p:cNvSpPr>
          <p:nvPr>
            <p:ph idx="1"/>
          </p:nvPr>
        </p:nvSpPr>
        <p:spPr/>
        <p:txBody>
          <a:bodyPr>
            <a:noAutofit/>
          </a:bodyPr>
          <a:lstStyle/>
          <a:p>
            <a:pPr lvl="0"/>
            <a:r>
              <a:rPr lang="en-US" sz="2400" dirty="0"/>
              <a:t>Teacher greets students as they enter with a smile</a:t>
            </a:r>
          </a:p>
          <a:p>
            <a:pPr lvl="0"/>
            <a:r>
              <a:rPr lang="en-US" sz="2400" dirty="0"/>
              <a:t>Learning begins when students enter the room</a:t>
            </a:r>
          </a:p>
          <a:p>
            <a:pPr lvl="1"/>
            <a:r>
              <a:rPr lang="en-US" sz="2200" dirty="0"/>
              <a:t>A focusing activity (bell-ringer, do now, etc.) is posted or ready for students before they enter</a:t>
            </a:r>
          </a:p>
          <a:p>
            <a:pPr lvl="2"/>
            <a:r>
              <a:rPr lang="en-US" sz="2000" dirty="0"/>
              <a:t>“3 to 5” </a:t>
            </a:r>
          </a:p>
          <a:p>
            <a:pPr lvl="3"/>
            <a:r>
              <a:rPr lang="en-US" sz="2000" dirty="0" smtClean="0"/>
              <a:t>3 </a:t>
            </a:r>
            <a:r>
              <a:rPr lang="en-US" sz="2000" dirty="0"/>
              <a:t>to 5 questions </a:t>
            </a:r>
            <a:r>
              <a:rPr lang="en-US" sz="2000" dirty="0" smtClean="0"/>
              <a:t>answered or 3 </a:t>
            </a:r>
            <a:r>
              <a:rPr lang="en-US" sz="2000" dirty="0"/>
              <a:t>to 5 sentences written</a:t>
            </a:r>
          </a:p>
          <a:p>
            <a:pPr lvl="1"/>
            <a:r>
              <a:rPr lang="en-US" sz="2200" dirty="0"/>
              <a:t>The focusing activity is related to a previous or the current lesson</a:t>
            </a:r>
          </a:p>
          <a:p>
            <a:pPr lvl="1"/>
            <a:r>
              <a:rPr lang="en-US" sz="2200" dirty="0"/>
              <a:t>All students are seated and begin work without direction from the teacher</a:t>
            </a:r>
          </a:p>
          <a:p>
            <a:pPr lvl="1"/>
            <a:r>
              <a:rPr lang="en-US" sz="2200" dirty="0"/>
              <a:t>The focusing activity is reviewed or discussed</a:t>
            </a:r>
          </a:p>
          <a:p>
            <a:pPr lvl="0"/>
            <a:r>
              <a:rPr lang="en-US" sz="2400" dirty="0"/>
              <a:t>Learning objectives/outcomes are </a:t>
            </a:r>
            <a:r>
              <a:rPr lang="en-US" sz="2400" dirty="0" smtClean="0"/>
              <a:t>posted &amp; communicated</a:t>
            </a:r>
            <a:endParaRPr lang="en-US" sz="2400" dirty="0"/>
          </a:p>
          <a:p>
            <a:pPr lvl="1">
              <a:spcBef>
                <a:spcPts val="0"/>
              </a:spcBef>
            </a:pPr>
            <a:r>
              <a:rPr lang="en-US" sz="2200" dirty="0" smtClean="0"/>
              <a:t>Based </a:t>
            </a:r>
            <a:r>
              <a:rPr lang="en-US" sz="2200" dirty="0"/>
              <a:t>on the standard(s) being taught </a:t>
            </a:r>
          </a:p>
        </p:txBody>
      </p:sp>
    </p:spTree>
    <p:extLst>
      <p:ext uri="{BB962C8B-B14F-4D97-AF65-F5344CB8AC3E}">
        <p14:creationId xmlns:p14="http://schemas.microsoft.com/office/powerpoint/2010/main" val="1043445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Entrance:</a:t>
            </a:r>
            <a:br>
              <a:rPr lang="en-US" dirty="0" smtClean="0"/>
            </a:br>
            <a:r>
              <a:rPr lang="en-US" dirty="0" smtClean="0"/>
              <a:t>Threshold</a:t>
            </a:r>
            <a:endParaRPr lang="en-US" dirty="0"/>
          </a:p>
        </p:txBody>
      </p:sp>
      <p:sp>
        <p:nvSpPr>
          <p:cNvPr id="8" name="Content Placeholder 7"/>
          <p:cNvSpPr>
            <a:spLocks noGrp="1"/>
          </p:cNvSpPr>
          <p:nvPr>
            <p:ph idx="1"/>
          </p:nvPr>
        </p:nvSpPr>
        <p:spPr/>
        <p:txBody>
          <a:bodyPr/>
          <a:lstStyle/>
          <a:p>
            <a:r>
              <a:rPr lang="en-US" dirty="0" smtClean="0"/>
              <a:t>embed video of man greeting students</a:t>
            </a:r>
            <a:endParaRPr lang="en-US" dirty="0"/>
          </a:p>
        </p:txBody>
      </p:sp>
      <p:sp>
        <p:nvSpPr>
          <p:cNvPr id="9" name="Text Placeholder 8"/>
          <p:cNvSpPr>
            <a:spLocks noGrp="1"/>
          </p:cNvSpPr>
          <p:nvPr>
            <p:ph type="body" sz="half" idx="2"/>
          </p:nvPr>
        </p:nvSpPr>
        <p:spPr/>
        <p:txBody>
          <a:bodyPr/>
          <a:lstStyle/>
          <a:p>
            <a:r>
              <a:rPr lang="en-US" dirty="0" smtClean="0"/>
              <a:t>Greet students with a smile!</a:t>
            </a:r>
            <a:endParaRPr lang="en-US" dirty="0"/>
          </a:p>
        </p:txBody>
      </p:sp>
    </p:spTree>
    <p:extLst>
      <p:ext uri="{BB962C8B-B14F-4D97-AF65-F5344CB8AC3E}">
        <p14:creationId xmlns:p14="http://schemas.microsoft.com/office/powerpoint/2010/main" val="833729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Entrance: Positive Praise</a:t>
            </a:r>
            <a:endParaRPr lang="en-US" dirty="0"/>
          </a:p>
        </p:txBody>
      </p:sp>
      <p:sp>
        <p:nvSpPr>
          <p:cNvPr id="3" name="Content Placeholder 2"/>
          <p:cNvSpPr>
            <a:spLocks noGrp="1"/>
          </p:cNvSpPr>
          <p:nvPr>
            <p:ph sz="half" idx="1"/>
          </p:nvPr>
        </p:nvSpPr>
        <p:spPr/>
        <p:txBody>
          <a:bodyPr/>
          <a:lstStyle/>
          <a:p>
            <a:r>
              <a:rPr lang="en-US" dirty="0" smtClean="0"/>
              <a:t>image</a:t>
            </a:r>
            <a:endParaRPr lang="en-US" dirty="0"/>
          </a:p>
        </p:txBody>
      </p:sp>
      <p:sp>
        <p:nvSpPr>
          <p:cNvPr id="4" name="Content Placeholder 3"/>
          <p:cNvSpPr>
            <a:spLocks noGrp="1"/>
          </p:cNvSpPr>
          <p:nvPr>
            <p:ph sz="half" idx="2"/>
          </p:nvPr>
        </p:nvSpPr>
        <p:spPr/>
        <p:txBody>
          <a:bodyPr/>
          <a:lstStyle/>
          <a:p>
            <a:r>
              <a:rPr lang="en-US" dirty="0" smtClean="0"/>
              <a:t>description</a:t>
            </a:r>
            <a:endParaRPr lang="en-US" dirty="0"/>
          </a:p>
        </p:txBody>
      </p:sp>
    </p:spTree>
    <p:extLst>
      <p:ext uri="{BB962C8B-B14F-4D97-AF65-F5344CB8AC3E}">
        <p14:creationId xmlns:p14="http://schemas.microsoft.com/office/powerpoint/2010/main" val="157750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 Now”</a:t>
            </a:r>
            <a:endParaRPr lang="en-US" dirty="0"/>
          </a:p>
        </p:txBody>
      </p:sp>
      <p:sp>
        <p:nvSpPr>
          <p:cNvPr id="3" name="Content Placeholder 2"/>
          <p:cNvSpPr>
            <a:spLocks noGrp="1"/>
          </p:cNvSpPr>
          <p:nvPr>
            <p:ph idx="1"/>
          </p:nvPr>
        </p:nvSpPr>
        <p:spPr>
          <a:xfrm>
            <a:off x="1097280" y="1982894"/>
            <a:ext cx="10058400" cy="4023360"/>
          </a:xfrm>
        </p:spPr>
        <p:txBody>
          <a:bodyPr/>
          <a:lstStyle/>
          <a:p>
            <a:r>
              <a:rPr lang="en-US" dirty="0" smtClean="0"/>
              <a:t>Learning should begin when students enter the room.</a:t>
            </a:r>
          </a:p>
          <a:p>
            <a:pPr lvl="1"/>
            <a:r>
              <a:rPr lang="en-US" dirty="0" smtClean="0"/>
              <a:t>Students enter, sit, and begin a focus activity without direction from the teacher.</a:t>
            </a:r>
          </a:p>
          <a:p>
            <a:pPr lvl="1"/>
            <a:endParaRPr lang="en-US" dirty="0" smtClean="0"/>
          </a:p>
          <a:p>
            <a:r>
              <a:rPr lang="en-US" dirty="0" smtClean="0"/>
              <a:t>This means a focusing activity (</a:t>
            </a:r>
            <a:r>
              <a:rPr lang="en-US" dirty="0" err="1" smtClean="0"/>
              <a:t>bellringer</a:t>
            </a:r>
            <a:r>
              <a:rPr lang="en-US" dirty="0" smtClean="0"/>
              <a:t>, do now, spiral review, etc.) should be posted </a:t>
            </a:r>
            <a:r>
              <a:rPr lang="en-US" b="1" u="sng" dirty="0" smtClean="0"/>
              <a:t>prior</a:t>
            </a:r>
            <a:r>
              <a:rPr lang="en-US" b="1" dirty="0" smtClean="0"/>
              <a:t> </a:t>
            </a:r>
            <a:r>
              <a:rPr lang="en-US" dirty="0" smtClean="0"/>
              <a:t>to students entering the classroom.</a:t>
            </a:r>
          </a:p>
          <a:p>
            <a:pPr lvl="1"/>
            <a:r>
              <a:rPr lang="en-US" dirty="0"/>
              <a:t>T</a:t>
            </a:r>
            <a:r>
              <a:rPr lang="en-US" dirty="0" smtClean="0"/>
              <a:t>hese activities can be related to a previous lesson or the current lesson.</a:t>
            </a:r>
          </a:p>
          <a:p>
            <a:pPr lvl="1"/>
            <a:r>
              <a:rPr lang="en-US" dirty="0" smtClean="0"/>
              <a:t>They should contain 3-5 questions to answer or sentences to write.</a:t>
            </a:r>
          </a:p>
          <a:p>
            <a:pPr lvl="1"/>
            <a:endParaRPr lang="en-US" dirty="0" smtClean="0"/>
          </a:p>
          <a:p>
            <a:r>
              <a:rPr lang="en-US" dirty="0" smtClean="0"/>
              <a:t>The focusing activity should be reviewed or discussed prior to the start of the lesson.</a:t>
            </a:r>
          </a:p>
          <a:p>
            <a:pPr lvl="1"/>
            <a:r>
              <a:rPr lang="en-US" dirty="0" smtClean="0"/>
              <a:t>“My Favorite No</a:t>
            </a:r>
            <a:r>
              <a:rPr lang="en-US" dirty="0" smtClean="0">
                <a:solidFill>
                  <a:srgbClr val="FF0000"/>
                </a:solidFill>
              </a:rPr>
              <a:t>”  LINK</a:t>
            </a:r>
            <a:endParaRPr lang="en-US" dirty="0">
              <a:solidFill>
                <a:srgbClr val="FF0000"/>
              </a:solidFill>
            </a:endParaRPr>
          </a:p>
          <a:p>
            <a:endParaRPr lang="en-US" b="1" u="sng" dirty="0"/>
          </a:p>
          <a:p>
            <a:endParaRPr lang="en-US" b="1"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00" y="662094"/>
            <a:ext cx="2118360" cy="2405125"/>
          </a:xfrm>
          <a:prstGeom prst="rect">
            <a:avLst/>
          </a:prstGeom>
          <a:ln>
            <a:noFill/>
          </a:ln>
          <a:effectLst>
            <a:softEdge rad="112500"/>
          </a:effectLst>
        </p:spPr>
      </p:pic>
    </p:spTree>
    <p:extLst>
      <p:ext uri="{BB962C8B-B14F-4D97-AF65-F5344CB8AC3E}">
        <p14:creationId xmlns:p14="http://schemas.microsoft.com/office/powerpoint/2010/main" val="2027809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endParaRPr lang="en-US" dirty="0" smtClean="0"/>
          </a:p>
          <a:p>
            <a:r>
              <a:rPr lang="en-US" dirty="0" smtClean="0"/>
              <a:t>THINK – WRITE </a:t>
            </a:r>
            <a:endParaRPr lang="en-US" dirty="0"/>
          </a:p>
          <a:p>
            <a:r>
              <a:rPr lang="en-US" dirty="0" smtClean="0"/>
              <a:t>What teacher moves are necessary for students to be successful learners?</a:t>
            </a:r>
          </a:p>
          <a:p>
            <a:r>
              <a:rPr lang="en-US" dirty="0" smtClean="0"/>
              <a:t>(Write 3-5 sentences.)</a:t>
            </a:r>
            <a:endParaRPr lang="en-US" dirty="0"/>
          </a:p>
          <a:p>
            <a:endParaRPr lang="en-US" dirty="0" smtClean="0"/>
          </a:p>
          <a:p>
            <a:r>
              <a:rPr lang="en-US" dirty="0" smtClean="0"/>
              <a:t>PAIR - SHARE</a:t>
            </a:r>
          </a:p>
          <a:p>
            <a:endParaRPr lang="en-US" dirty="0"/>
          </a:p>
        </p:txBody>
      </p:sp>
    </p:spTree>
    <p:extLst>
      <p:ext uri="{BB962C8B-B14F-4D97-AF65-F5344CB8AC3E}">
        <p14:creationId xmlns:p14="http://schemas.microsoft.com/office/powerpoint/2010/main" val="91632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 </a:t>
            </a:r>
            <a:r>
              <a:rPr lang="en-US" dirty="0" err="1" smtClean="0"/>
              <a:t>Nows</a:t>
            </a:r>
            <a:endParaRPr lang="en-US" dirty="0"/>
          </a:p>
        </p:txBody>
      </p:sp>
      <p:sp>
        <p:nvSpPr>
          <p:cNvPr id="3" name="Vertical Text Placeholder 2"/>
          <p:cNvSpPr>
            <a:spLocks noGrp="1"/>
          </p:cNvSpPr>
          <p:nvPr>
            <p:ph type="body" orient="vert" idx="4294967295"/>
          </p:nvPr>
        </p:nvSpPr>
        <p:spPr>
          <a:xfrm>
            <a:off x="2133600" y="1973263"/>
            <a:ext cx="10058400" cy="4022725"/>
          </a:xfrm>
        </p:spPr>
        <p:txBody>
          <a:bodyPr/>
          <a:lstStyle/>
          <a:p>
            <a:r>
              <a:rPr lang="en-US" dirty="0" smtClean="0"/>
              <a:t>images or links</a:t>
            </a:r>
            <a:endParaRPr lang="en-US" dirty="0"/>
          </a:p>
        </p:txBody>
      </p:sp>
    </p:spTree>
    <p:extLst>
      <p:ext uri="{BB962C8B-B14F-4D97-AF65-F5344CB8AC3E}">
        <p14:creationId xmlns:p14="http://schemas.microsoft.com/office/powerpoint/2010/main" val="1394290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a:t>
            </a:r>
            <a:endParaRPr lang="en-US" dirty="0"/>
          </a:p>
        </p:txBody>
      </p:sp>
      <p:sp>
        <p:nvSpPr>
          <p:cNvPr id="4" name="Content Placeholder 3"/>
          <p:cNvSpPr>
            <a:spLocks noGrp="1"/>
          </p:cNvSpPr>
          <p:nvPr>
            <p:ph sz="half" idx="2"/>
          </p:nvPr>
        </p:nvSpPr>
        <p:spPr/>
        <p:txBody>
          <a:bodyPr/>
          <a:lstStyle/>
          <a:p>
            <a:endParaRPr lang="en-US" dirty="0" smtClean="0"/>
          </a:p>
          <a:p>
            <a:r>
              <a:rPr lang="en-US" dirty="0" smtClean="0"/>
              <a:t>Learning objectives/outcomes are posted.</a:t>
            </a:r>
          </a:p>
          <a:p>
            <a:pPr lvl="1"/>
            <a:r>
              <a:rPr lang="en-US" dirty="0" smtClean="0"/>
              <a:t>current lesson (not all standards for entire unit/year)</a:t>
            </a:r>
          </a:p>
          <a:p>
            <a:pPr lvl="1"/>
            <a:r>
              <a:rPr lang="en-US" dirty="0" smtClean="0"/>
              <a:t>communicated (stated in student friendly terms)</a:t>
            </a:r>
          </a:p>
          <a:p>
            <a:pPr lvl="1"/>
            <a:r>
              <a:rPr lang="en-US" dirty="0" smtClean="0"/>
              <a:t>explain unknown terms within the objective/outcome (</a:t>
            </a:r>
            <a:r>
              <a:rPr lang="en-US" dirty="0" err="1" smtClean="0"/>
              <a:t>ie</a:t>
            </a:r>
            <a:r>
              <a:rPr lang="en-US" dirty="0" smtClean="0"/>
              <a:t>: decompose – to break into parts)</a:t>
            </a:r>
          </a:p>
          <a:p>
            <a:pPr lvl="1"/>
            <a:r>
              <a:rPr lang="en-US" dirty="0" smtClean="0"/>
              <a:t>involve students in the process (Ask and revisit to see if students can explain the desired outcome)</a:t>
            </a:r>
            <a:endParaRPr lang="en-US" dirty="0"/>
          </a:p>
        </p:txBody>
      </p:sp>
      <p:pic>
        <p:nvPicPr>
          <p:cNvPr id="5" name="Shape 235"/>
          <p:cNvPicPr preferRelativeResize="0"/>
          <p:nvPr/>
        </p:nvPicPr>
        <p:blipFill rotWithShape="1">
          <a:blip r:embed="rId2">
            <a:alphaModFix/>
          </a:blip>
          <a:srcRect/>
          <a:stretch/>
        </p:blipFill>
        <p:spPr>
          <a:xfrm>
            <a:off x="1280160" y="1845735"/>
            <a:ext cx="4512276" cy="4362737"/>
          </a:xfrm>
          <a:prstGeom prst="rect">
            <a:avLst/>
          </a:prstGeom>
          <a:noFill/>
          <a:ln>
            <a:noFill/>
          </a:ln>
        </p:spPr>
      </p:pic>
    </p:spTree>
    <p:extLst>
      <p:ext uri="{BB962C8B-B14F-4D97-AF65-F5344CB8AC3E}">
        <p14:creationId xmlns:p14="http://schemas.microsoft.com/office/powerpoint/2010/main" val="837618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2: </a:t>
            </a:r>
            <a:br>
              <a:rPr lang="en-US" dirty="0" smtClean="0"/>
            </a:br>
            <a:r>
              <a:rPr lang="en-US" dirty="0" smtClean="0"/>
              <a:t>The Engagement</a:t>
            </a:r>
            <a:endParaRPr lang="en-US" dirty="0"/>
          </a:p>
        </p:txBody>
      </p:sp>
      <p:sp>
        <p:nvSpPr>
          <p:cNvPr id="5" name="Text Placeholder 4"/>
          <p:cNvSpPr>
            <a:spLocks noGrp="1"/>
          </p:cNvSpPr>
          <p:nvPr>
            <p:ph type="body" idx="1"/>
          </p:nvPr>
        </p:nvSpPr>
        <p:spPr/>
        <p:txBody>
          <a:bodyPr/>
          <a:lstStyle/>
          <a:p>
            <a:r>
              <a:rPr lang="en-US" dirty="0" smtClean="0"/>
              <a:t>How to ACTIVATE Learning</a:t>
            </a:r>
            <a:endParaRPr lang="en-US" dirty="0"/>
          </a:p>
        </p:txBody>
      </p:sp>
    </p:spTree>
    <p:extLst>
      <p:ext uri="{BB962C8B-B14F-4D97-AF65-F5344CB8AC3E}">
        <p14:creationId xmlns:p14="http://schemas.microsoft.com/office/powerpoint/2010/main" val="1806655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Engagement:</a:t>
            </a:r>
            <a:endParaRPr lang="en-US" dirty="0"/>
          </a:p>
        </p:txBody>
      </p:sp>
      <p:sp>
        <p:nvSpPr>
          <p:cNvPr id="2" name="Content Placeholder 1"/>
          <p:cNvSpPr>
            <a:spLocks noGrp="1"/>
          </p:cNvSpPr>
          <p:nvPr>
            <p:ph sz="half" idx="1"/>
          </p:nvPr>
        </p:nvSpPr>
        <p:spPr>
          <a:xfrm>
            <a:off x="1097278" y="1845734"/>
            <a:ext cx="5120642" cy="4455054"/>
          </a:xfrm>
        </p:spPr>
        <p:txBody>
          <a:bodyPr>
            <a:noAutofit/>
          </a:bodyPr>
          <a:lstStyle/>
          <a:p>
            <a:pPr lvl="0">
              <a:spcBef>
                <a:spcPts val="600"/>
              </a:spcBef>
            </a:pPr>
            <a:r>
              <a:rPr lang="en-US" dirty="0"/>
              <a:t>Purposeful reading, writing, and discussion throughout the </a:t>
            </a:r>
            <a:r>
              <a:rPr lang="en-US" dirty="0" smtClean="0"/>
              <a:t>lesson</a:t>
            </a:r>
          </a:p>
          <a:p>
            <a:pPr lvl="0">
              <a:spcBef>
                <a:spcPts val="600"/>
              </a:spcBef>
            </a:pPr>
            <a:endParaRPr lang="en-US" dirty="0"/>
          </a:p>
          <a:p>
            <a:pPr lvl="0"/>
            <a:r>
              <a:rPr lang="en-US" dirty="0"/>
              <a:t>Gradual Release: I do, we do, you do </a:t>
            </a:r>
            <a:endParaRPr lang="en-US" dirty="0" smtClean="0"/>
          </a:p>
          <a:p>
            <a:pPr lvl="1"/>
            <a:r>
              <a:rPr lang="en-US" dirty="0" smtClean="0"/>
              <a:t>small </a:t>
            </a:r>
            <a:r>
              <a:rPr lang="en-US" dirty="0"/>
              <a:t>“chunk” alone or in pairs while teacher formatively assesses/checks for understanding and re-teaches as </a:t>
            </a:r>
            <a:r>
              <a:rPr lang="en-US" dirty="0" smtClean="0"/>
              <a:t>needed, </a:t>
            </a:r>
            <a:r>
              <a:rPr lang="en-US" dirty="0"/>
              <a:t>you do alone (independent practice to display mastery)</a:t>
            </a:r>
            <a:endParaRPr lang="en-US" sz="3800" dirty="0"/>
          </a:p>
          <a:p>
            <a:pPr lvl="1"/>
            <a:r>
              <a:rPr lang="en-US" dirty="0"/>
              <a:t>There will be multiple cycles of this process in one lesson</a:t>
            </a:r>
            <a:endParaRPr lang="en-US" sz="3600" dirty="0"/>
          </a:p>
          <a:p>
            <a:endParaRPr lang="en-US" dirty="0" smtClean="0"/>
          </a:p>
          <a:p>
            <a:r>
              <a:rPr lang="en-US" dirty="0" smtClean="0"/>
              <a:t>Chunking </a:t>
            </a:r>
            <a:r>
              <a:rPr lang="en-US" dirty="0"/>
              <a:t>utilized to break lessons into small segments in order to provide frequent feedback and identify any areas that need re-teaching</a:t>
            </a:r>
          </a:p>
          <a:p>
            <a:pPr lvl="0"/>
            <a:endParaRPr lang="en-US" sz="2200" dirty="0"/>
          </a:p>
        </p:txBody>
      </p:sp>
      <p:sp>
        <p:nvSpPr>
          <p:cNvPr id="3" name="Content Placeholder 2"/>
          <p:cNvSpPr>
            <a:spLocks noGrp="1"/>
          </p:cNvSpPr>
          <p:nvPr>
            <p:ph sz="half" idx="2"/>
          </p:nvPr>
        </p:nvSpPr>
        <p:spPr>
          <a:xfrm>
            <a:off x="6560820" y="1848380"/>
            <a:ext cx="4937760" cy="4023360"/>
          </a:xfrm>
        </p:spPr>
        <p:txBody>
          <a:bodyPr/>
          <a:lstStyle/>
          <a:p>
            <a:endParaRPr lang="en-US"/>
          </a:p>
        </p:txBody>
      </p:sp>
    </p:spTree>
    <p:extLst>
      <p:ext uri="{BB962C8B-B14F-4D97-AF65-F5344CB8AC3E}">
        <p14:creationId xmlns:p14="http://schemas.microsoft.com/office/powerpoint/2010/main" val="141921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Reading text</a:t>
            </a:r>
          </a:p>
          <a:p>
            <a:r>
              <a:rPr lang="en-US" dirty="0" smtClean="0"/>
              <a:t>Discussion of text</a:t>
            </a:r>
          </a:p>
          <a:p>
            <a:r>
              <a:rPr lang="en-US" dirty="0" smtClean="0"/>
              <a:t>Writing about text</a:t>
            </a:r>
            <a:endParaRPr lang="en-US" dirty="0"/>
          </a:p>
        </p:txBody>
      </p:sp>
    </p:spTree>
    <p:extLst>
      <p:ext uri="{BB962C8B-B14F-4D97-AF65-F5344CB8AC3E}">
        <p14:creationId xmlns:p14="http://schemas.microsoft.com/office/powerpoint/2010/main" val="584640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Engagement:</a:t>
            </a:r>
            <a:endParaRPr lang="en-US" dirty="0"/>
          </a:p>
        </p:txBody>
      </p:sp>
      <p:sp>
        <p:nvSpPr>
          <p:cNvPr id="3" name="Content Placeholder 2"/>
          <p:cNvSpPr>
            <a:spLocks noGrp="1"/>
          </p:cNvSpPr>
          <p:nvPr>
            <p:ph idx="1"/>
          </p:nvPr>
        </p:nvSpPr>
        <p:spPr>
          <a:xfrm>
            <a:off x="1097279" y="1845734"/>
            <a:ext cx="10761345" cy="4455054"/>
          </a:xfrm>
        </p:spPr>
        <p:txBody>
          <a:bodyPr/>
          <a:lstStyle/>
          <a:p>
            <a:pPr lvl="0"/>
            <a:r>
              <a:rPr lang="en-US" dirty="0"/>
              <a:t>Chunking utilized to break lessons into small segments in order to provide frequent feedback and identify any areas that need re-teaching</a:t>
            </a:r>
            <a:endParaRPr lang="en-US" sz="4000" dirty="0"/>
          </a:p>
          <a:p>
            <a:pPr lvl="0"/>
            <a:r>
              <a:rPr lang="en-US" dirty="0"/>
              <a:t>Students are actively engaged with the teacher or other students (Avoid the void)</a:t>
            </a:r>
            <a:endParaRPr lang="en-US" sz="4000" dirty="0"/>
          </a:p>
          <a:p>
            <a:pPr lvl="1"/>
            <a:r>
              <a:rPr lang="en-US" dirty="0"/>
              <a:t>Teacher talk:</a:t>
            </a:r>
            <a:endParaRPr lang="en-US" sz="3600" dirty="0"/>
          </a:p>
          <a:p>
            <a:pPr lvl="2"/>
            <a:r>
              <a:rPr lang="en-US" dirty="0"/>
              <a:t>Cold calling, life-lines, no opt-outs</a:t>
            </a:r>
            <a:endParaRPr lang="en-US" sz="2800" dirty="0"/>
          </a:p>
          <a:p>
            <a:pPr lvl="2"/>
            <a:r>
              <a:rPr lang="en-US" dirty="0"/>
              <a:t>Students SLANT</a:t>
            </a:r>
            <a:endParaRPr lang="en-US" sz="2800" dirty="0"/>
          </a:p>
          <a:p>
            <a:pPr lvl="3"/>
            <a:r>
              <a:rPr lang="en-US" dirty="0"/>
              <a:t>Sit up, Lean Forward, Ask and Answer Questions, Note key information, and Track the speaker</a:t>
            </a:r>
            <a:endParaRPr lang="en-US" sz="2800" dirty="0"/>
          </a:p>
          <a:p>
            <a:pPr lvl="3"/>
            <a:r>
              <a:rPr lang="en-US" dirty="0"/>
              <a:t>Students working:</a:t>
            </a:r>
            <a:endParaRPr lang="en-US" sz="2800" dirty="0"/>
          </a:p>
          <a:p>
            <a:pPr lvl="1"/>
            <a:r>
              <a:rPr lang="en-US" dirty="0"/>
              <a:t>Teacher purposefully circulates and utilizes Praise, Prompt, and Leave to check for understanding and provide feedback</a:t>
            </a:r>
            <a:endParaRPr lang="en-US" sz="3600" dirty="0"/>
          </a:p>
          <a:p>
            <a:pPr lvl="2"/>
            <a:r>
              <a:rPr lang="en-US" dirty="0"/>
              <a:t>Can you reach every student in 8 steps?</a:t>
            </a:r>
            <a:endParaRPr lang="en-US" sz="2800" dirty="0"/>
          </a:p>
          <a:p>
            <a:pPr lvl="1"/>
            <a:r>
              <a:rPr lang="en-US" dirty="0"/>
              <a:t>Working in pairs is given preference over small groups due to increased engagement opportunities</a:t>
            </a:r>
            <a:endParaRPr lang="en-US" sz="3600" dirty="0"/>
          </a:p>
          <a:p>
            <a:pPr lvl="2"/>
            <a:r>
              <a:rPr lang="en-US" dirty="0"/>
              <a:t>Think, Write, Pair, Share</a:t>
            </a:r>
            <a:endParaRPr lang="en-US" sz="2800" dirty="0"/>
          </a:p>
          <a:p>
            <a:endParaRPr lang="en-US" dirty="0"/>
          </a:p>
        </p:txBody>
      </p:sp>
    </p:spTree>
    <p:extLst>
      <p:ext uri="{BB962C8B-B14F-4D97-AF65-F5344CB8AC3E}">
        <p14:creationId xmlns:p14="http://schemas.microsoft.com/office/powerpoint/2010/main" val="1311261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Purposeful reading, writing, and discussion throughout the lesson</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 </a:t>
            </a:r>
            <a:endParaRPr lang="en-US" dirty="0"/>
          </a:p>
        </p:txBody>
      </p:sp>
    </p:spTree>
    <p:extLst>
      <p:ext uri="{BB962C8B-B14F-4D97-AF65-F5344CB8AC3E}">
        <p14:creationId xmlns:p14="http://schemas.microsoft.com/office/powerpoint/2010/main" val="1852322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Engagement: Gradual Release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9725" y="1984201"/>
            <a:ext cx="5773509" cy="4015766"/>
          </a:xfrm>
        </p:spPr>
      </p:pic>
    </p:spTree>
    <p:extLst>
      <p:ext uri="{BB962C8B-B14F-4D97-AF65-F5344CB8AC3E}">
        <p14:creationId xmlns:p14="http://schemas.microsoft.com/office/powerpoint/2010/main" val="588110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examples/video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05681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Engagement: Chunking</a:t>
            </a:r>
            <a:endParaRPr lang="en-US" dirty="0"/>
          </a:p>
        </p:txBody>
      </p:sp>
      <p:sp>
        <p:nvSpPr>
          <p:cNvPr id="3" name="Content Placeholder 2"/>
          <p:cNvSpPr>
            <a:spLocks noGrp="1"/>
          </p:cNvSpPr>
          <p:nvPr>
            <p:ph idx="1"/>
          </p:nvPr>
        </p:nvSpPr>
        <p:spPr/>
        <p:txBody>
          <a:bodyPr/>
          <a:lstStyle/>
          <a:p>
            <a:endParaRPr lang="en-US" dirty="0" smtClean="0"/>
          </a:p>
          <a:p>
            <a:r>
              <a:rPr lang="en-US" dirty="0" smtClean="0"/>
              <a:t>Rule of 10 and 2 (Chunk and Chew)</a:t>
            </a:r>
          </a:p>
          <a:p>
            <a:endParaRPr lang="en-US" dirty="0" smtClean="0"/>
          </a:p>
          <a:p>
            <a:r>
              <a:rPr lang="en-US" dirty="0" smtClean="0"/>
              <a:t>STRATEGIES HERE</a:t>
            </a:r>
            <a:endParaRPr lang="en-US" dirty="0"/>
          </a:p>
          <a:p>
            <a:endParaRPr lang="en-US" dirty="0"/>
          </a:p>
        </p:txBody>
      </p:sp>
    </p:spTree>
    <p:extLst>
      <p:ext uri="{BB962C8B-B14F-4D97-AF65-F5344CB8AC3E}">
        <p14:creationId xmlns:p14="http://schemas.microsoft.com/office/powerpoint/2010/main" val="144268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4854965"/>
            <a:ext cx="10113264" cy="822960"/>
          </a:xfrm>
        </p:spPr>
        <p:txBody>
          <a:bodyPr/>
          <a:lstStyle/>
          <a:p>
            <a:r>
              <a:rPr lang="en-US" dirty="0" smtClean="0"/>
              <a:t>Learning Target</a:t>
            </a:r>
            <a:endParaRPr lang="en-US" dirty="0"/>
          </a:p>
        </p:txBody>
      </p:sp>
      <p:pic>
        <p:nvPicPr>
          <p:cNvPr id="5" name="Picture Placeholder 4"/>
          <p:cNvPicPr>
            <a:picLocks noGrp="1"/>
          </p:cNvPicPr>
          <p:nvPr>
            <p:ph type="pic" idx="1"/>
          </p:nvPr>
        </p:nvPicPr>
        <p:blipFill>
          <a:blip r:embed="rId2">
            <a:extLst>
              <a:ext uri="{28A0092B-C50C-407E-A947-70E740481C1C}">
                <a14:useLocalDpi xmlns:a14="http://schemas.microsoft.com/office/drawing/2010/main" val="0"/>
              </a:ext>
            </a:extLst>
          </a:blip>
          <a:stretch>
            <a:fillRect/>
          </a:stretch>
        </p:blipFill>
        <p:spPr>
          <a:xfrm>
            <a:off x="746760" y="1729945"/>
            <a:ext cx="10868590" cy="2051222"/>
          </a:xfrm>
        </p:spPr>
      </p:pic>
      <p:sp>
        <p:nvSpPr>
          <p:cNvPr id="4" name="Text Placeholder 3"/>
          <p:cNvSpPr>
            <a:spLocks noGrp="1"/>
          </p:cNvSpPr>
          <p:nvPr>
            <p:ph type="body" sz="half" idx="2"/>
          </p:nvPr>
        </p:nvSpPr>
        <p:spPr>
          <a:xfrm>
            <a:off x="746760" y="5677926"/>
            <a:ext cx="10463784" cy="997194"/>
          </a:xfrm>
        </p:spPr>
        <p:txBody>
          <a:bodyPr>
            <a:normAutofit/>
          </a:bodyPr>
          <a:lstStyle/>
          <a:p>
            <a:r>
              <a:rPr lang="en-US" sz="2000" u="sng" dirty="0" smtClean="0"/>
              <a:t>Essential Question: </a:t>
            </a:r>
          </a:p>
          <a:p>
            <a:r>
              <a:rPr lang="en-US" sz="2000" dirty="0" smtClean="0"/>
              <a:t>How will full implementation of SEE &amp; IPG instructional framework change my instructional practices and my expectations for student success?</a:t>
            </a:r>
            <a:endParaRPr lang="en-US" sz="2000" dirty="0"/>
          </a:p>
        </p:txBody>
      </p:sp>
    </p:spTree>
    <p:extLst>
      <p:ext uri="{BB962C8B-B14F-4D97-AF65-F5344CB8AC3E}">
        <p14:creationId xmlns:p14="http://schemas.microsoft.com/office/powerpoint/2010/main" val="415465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Engagement: Feedback</a:t>
            </a:r>
            <a:endParaRPr lang="en-US" dirty="0"/>
          </a:p>
        </p:txBody>
      </p:sp>
      <p:sp>
        <p:nvSpPr>
          <p:cNvPr id="3" name="Content Placeholder 2"/>
          <p:cNvSpPr>
            <a:spLocks noGrp="1"/>
          </p:cNvSpPr>
          <p:nvPr>
            <p:ph idx="1"/>
          </p:nvPr>
        </p:nvSpPr>
        <p:spPr/>
        <p:txBody>
          <a:bodyPr/>
          <a:lstStyle/>
          <a:p>
            <a:r>
              <a:rPr lang="en-US" dirty="0" smtClean="0"/>
              <a:t>Hattie’s research here</a:t>
            </a:r>
          </a:p>
          <a:p>
            <a:endParaRPr lang="en-US" dirty="0" smtClean="0"/>
          </a:p>
          <a:p>
            <a:r>
              <a:rPr lang="en-US" dirty="0" smtClean="0"/>
              <a:t>Feedback</a:t>
            </a:r>
            <a:endParaRPr lang="en-US" dirty="0"/>
          </a:p>
          <a:p>
            <a:pPr lvl="1"/>
            <a:r>
              <a:rPr lang="en-US" dirty="0"/>
              <a:t>Austin’s butterfly </a:t>
            </a:r>
            <a:r>
              <a:rPr lang="en-US" dirty="0" smtClean="0"/>
              <a:t>VIDEO</a:t>
            </a:r>
          </a:p>
          <a:p>
            <a:pPr lvl="1"/>
            <a:r>
              <a:rPr lang="en-US" dirty="0" smtClean="0"/>
              <a:t>questions to think about</a:t>
            </a:r>
          </a:p>
          <a:p>
            <a:pPr lvl="1"/>
            <a:endParaRPr lang="en-US" dirty="0" smtClean="0"/>
          </a:p>
          <a:p>
            <a:endParaRPr lang="en-US" dirty="0"/>
          </a:p>
          <a:p>
            <a:endParaRPr lang="en-US" dirty="0"/>
          </a:p>
        </p:txBody>
      </p:sp>
    </p:spTree>
    <p:extLst>
      <p:ext uri="{BB962C8B-B14F-4D97-AF65-F5344CB8AC3E}">
        <p14:creationId xmlns:p14="http://schemas.microsoft.com/office/powerpoint/2010/main" val="706215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Engagement: Avoid the Void</a:t>
            </a:r>
            <a:endParaRPr lang="en-US" dirty="0"/>
          </a:p>
        </p:txBody>
      </p:sp>
      <p:sp>
        <p:nvSpPr>
          <p:cNvPr id="3" name="Content Placeholder 2"/>
          <p:cNvSpPr>
            <a:spLocks noGrp="1"/>
          </p:cNvSpPr>
          <p:nvPr>
            <p:ph sz="half" idx="1"/>
          </p:nvPr>
        </p:nvSpPr>
        <p:spPr/>
        <p:txBody>
          <a:bodyPr/>
          <a:lstStyle/>
          <a:p>
            <a:r>
              <a:rPr lang="en-US" dirty="0" smtClean="0"/>
              <a:t>TEACHER:</a:t>
            </a:r>
          </a:p>
          <a:p>
            <a:r>
              <a:rPr lang="en-US" dirty="0" smtClean="0"/>
              <a:t>Cold Call (method for calling)</a:t>
            </a:r>
          </a:p>
          <a:p>
            <a:r>
              <a:rPr lang="en-US" dirty="0" smtClean="0"/>
              <a:t>Lifelines</a:t>
            </a:r>
          </a:p>
          <a:p>
            <a:r>
              <a:rPr lang="en-US" dirty="0" smtClean="0"/>
              <a:t>No Opt Out</a:t>
            </a:r>
          </a:p>
          <a:p>
            <a:r>
              <a:rPr lang="en-US" dirty="0" smtClean="0"/>
              <a:t>Stretch It</a:t>
            </a:r>
          </a:p>
          <a:p>
            <a:r>
              <a:rPr lang="en-US" dirty="0" smtClean="0"/>
              <a:t>SLANT</a:t>
            </a:r>
          </a:p>
          <a:p>
            <a:endParaRPr lang="en-US" dirty="0"/>
          </a:p>
          <a:p>
            <a:r>
              <a:rPr lang="en-US" dirty="0" smtClean="0"/>
              <a:t>ADD VIDEOS</a:t>
            </a:r>
          </a:p>
        </p:txBody>
      </p:sp>
      <p:sp>
        <p:nvSpPr>
          <p:cNvPr id="4" name="Content Placeholder 3"/>
          <p:cNvSpPr>
            <a:spLocks noGrp="1"/>
          </p:cNvSpPr>
          <p:nvPr>
            <p:ph sz="half" idx="2"/>
          </p:nvPr>
        </p:nvSpPr>
        <p:spPr/>
        <p:txBody>
          <a:bodyPr/>
          <a:lstStyle/>
          <a:p>
            <a:r>
              <a:rPr lang="en-US" dirty="0" smtClean="0"/>
              <a:t>image</a:t>
            </a:r>
            <a:endParaRPr lang="en-US" dirty="0"/>
          </a:p>
        </p:txBody>
      </p:sp>
    </p:spTree>
    <p:extLst>
      <p:ext uri="{BB962C8B-B14F-4D97-AF65-F5344CB8AC3E}">
        <p14:creationId xmlns:p14="http://schemas.microsoft.com/office/powerpoint/2010/main" val="1978957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Engagement: Avoid the Void</a:t>
            </a:r>
            <a:endParaRPr lang="en-US" dirty="0"/>
          </a:p>
        </p:txBody>
      </p:sp>
      <p:sp>
        <p:nvSpPr>
          <p:cNvPr id="3" name="Content Placeholder 2"/>
          <p:cNvSpPr>
            <a:spLocks noGrp="1"/>
          </p:cNvSpPr>
          <p:nvPr>
            <p:ph sz="half" idx="1"/>
          </p:nvPr>
        </p:nvSpPr>
        <p:spPr/>
        <p:txBody>
          <a:bodyPr/>
          <a:lstStyle/>
          <a:p>
            <a:r>
              <a:rPr lang="en-US" dirty="0" smtClean="0"/>
              <a:t>STUDENTS WORKING:</a:t>
            </a:r>
          </a:p>
          <a:p>
            <a:r>
              <a:rPr lang="en-US" dirty="0" smtClean="0"/>
              <a:t>Circulate</a:t>
            </a:r>
          </a:p>
          <a:p>
            <a:r>
              <a:rPr lang="en-US" dirty="0" smtClean="0"/>
              <a:t>Praise, Prompt, Leave (A&amp;A)</a:t>
            </a:r>
          </a:p>
          <a:p>
            <a:r>
              <a:rPr lang="en-US" dirty="0" smtClean="0"/>
              <a:t>8 steps</a:t>
            </a:r>
          </a:p>
          <a:p>
            <a:r>
              <a:rPr lang="en-US" dirty="0" smtClean="0"/>
              <a:t>Pairs</a:t>
            </a:r>
            <a:endParaRPr lang="en-US" dirty="0"/>
          </a:p>
          <a:p>
            <a:r>
              <a:rPr lang="en-US" dirty="0" smtClean="0"/>
              <a:t>ADD STRATEGIES &amp; VIDEOS</a:t>
            </a:r>
          </a:p>
        </p:txBody>
      </p:sp>
      <p:sp>
        <p:nvSpPr>
          <p:cNvPr id="4" name="Content Placeholder 3"/>
          <p:cNvSpPr>
            <a:spLocks noGrp="1"/>
          </p:cNvSpPr>
          <p:nvPr>
            <p:ph sz="half" idx="2"/>
          </p:nvPr>
        </p:nvSpPr>
        <p:spPr/>
        <p:txBody>
          <a:bodyPr/>
          <a:lstStyle/>
          <a:p>
            <a:r>
              <a:rPr lang="en-US" smtClean="0"/>
              <a:t>image</a:t>
            </a:r>
            <a:endParaRPr lang="en-US"/>
          </a:p>
        </p:txBody>
      </p:sp>
    </p:spTree>
    <p:extLst>
      <p:ext uri="{BB962C8B-B14F-4D97-AF65-F5344CB8AC3E}">
        <p14:creationId xmlns:p14="http://schemas.microsoft.com/office/powerpoint/2010/main" val="1328642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Section 3: The Ending</a:t>
            </a:r>
            <a:endParaRPr lang="en-US" dirty="0"/>
          </a:p>
        </p:txBody>
      </p:sp>
      <p:sp>
        <p:nvSpPr>
          <p:cNvPr id="6" name="Subtitle 5"/>
          <p:cNvSpPr>
            <a:spLocks noGrp="1"/>
          </p:cNvSpPr>
          <p:nvPr>
            <p:ph type="subTitle" idx="1"/>
          </p:nvPr>
        </p:nvSpPr>
        <p:spPr/>
        <p:txBody>
          <a:bodyPr/>
          <a:lstStyle/>
          <a:p>
            <a:r>
              <a:rPr lang="en-US" dirty="0" smtClean="0"/>
              <a:t>How to close</a:t>
            </a:r>
            <a:endParaRPr lang="en-US" dirty="0"/>
          </a:p>
        </p:txBody>
      </p:sp>
    </p:spTree>
    <p:extLst>
      <p:ext uri="{BB962C8B-B14F-4D97-AF65-F5344CB8AC3E}">
        <p14:creationId xmlns:p14="http://schemas.microsoft.com/office/powerpoint/2010/main" val="2121143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Ending: </a:t>
            </a:r>
            <a:r>
              <a:rPr lang="en-US" sz="3200" i="1" dirty="0" smtClean="0"/>
              <a:t>Approximately 7-12 minutes</a:t>
            </a:r>
            <a:endParaRPr lang="en-US" sz="3200" dirty="0"/>
          </a:p>
        </p:txBody>
      </p:sp>
      <p:sp>
        <p:nvSpPr>
          <p:cNvPr id="3" name="Content Placeholder 2"/>
          <p:cNvSpPr>
            <a:spLocks noGrp="1"/>
          </p:cNvSpPr>
          <p:nvPr>
            <p:ph idx="1"/>
          </p:nvPr>
        </p:nvSpPr>
        <p:spPr/>
        <p:txBody>
          <a:bodyPr>
            <a:normAutofit lnSpcReduction="10000"/>
          </a:bodyPr>
          <a:lstStyle/>
          <a:p>
            <a:r>
              <a:rPr lang="en-US" sz="2600" dirty="0"/>
              <a:t>Has a system of time </a:t>
            </a:r>
            <a:r>
              <a:rPr lang="en-US" sz="2600" dirty="0" smtClean="0"/>
              <a:t>keeping</a:t>
            </a:r>
          </a:p>
          <a:p>
            <a:pPr lvl="0"/>
            <a:r>
              <a:rPr lang="en-US" sz="2600" dirty="0" smtClean="0"/>
              <a:t>Closure</a:t>
            </a:r>
          </a:p>
          <a:p>
            <a:pPr lvl="1"/>
            <a:r>
              <a:rPr lang="en-US" sz="2200" dirty="0" smtClean="0"/>
              <a:t>Restate</a:t>
            </a:r>
          </a:p>
          <a:p>
            <a:pPr lvl="1"/>
            <a:r>
              <a:rPr lang="en-US" sz="2200" dirty="0" smtClean="0"/>
              <a:t>Reflect</a:t>
            </a:r>
          </a:p>
          <a:p>
            <a:pPr lvl="2"/>
            <a:r>
              <a:rPr lang="en-US" sz="2000" dirty="0"/>
              <a:t>Teacher uses formative assessments to:</a:t>
            </a:r>
          </a:p>
          <a:p>
            <a:pPr lvl="4"/>
            <a:r>
              <a:rPr lang="en-US" dirty="0"/>
              <a:t>I</a:t>
            </a:r>
            <a:r>
              <a:rPr lang="en-US" sz="1800" dirty="0"/>
              <a:t>nform instruction: What do I teach tomorrow?</a:t>
            </a:r>
          </a:p>
          <a:p>
            <a:pPr lvl="2"/>
            <a:r>
              <a:rPr lang="en-US" sz="2000" dirty="0"/>
              <a:t>Target review</a:t>
            </a:r>
          </a:p>
          <a:p>
            <a:pPr lvl="2"/>
            <a:r>
              <a:rPr lang="en-US" sz="2000" dirty="0"/>
              <a:t>Focus </a:t>
            </a:r>
            <a:r>
              <a:rPr lang="en-US" sz="2000" dirty="0" smtClean="0"/>
              <a:t>remediation</a:t>
            </a:r>
          </a:p>
          <a:p>
            <a:pPr lvl="4">
              <a:lnSpc>
                <a:spcPct val="110000"/>
              </a:lnSpc>
              <a:spcBef>
                <a:spcPts val="0"/>
              </a:spcBef>
              <a:spcAft>
                <a:spcPts val="0"/>
              </a:spcAft>
            </a:pPr>
            <a:r>
              <a:rPr lang="en-US" sz="1800" dirty="0" smtClean="0"/>
              <a:t>“</a:t>
            </a:r>
            <a:r>
              <a:rPr lang="en-US" sz="1800" dirty="0"/>
              <a:t>3 to </a:t>
            </a:r>
            <a:r>
              <a:rPr lang="en-US" sz="1800" dirty="0" smtClean="0"/>
              <a:t>5”: 3 </a:t>
            </a:r>
            <a:r>
              <a:rPr lang="en-US" sz="1800" dirty="0"/>
              <a:t>to 5 questions answered, </a:t>
            </a:r>
            <a:r>
              <a:rPr lang="en-US" sz="1800" dirty="0" smtClean="0"/>
              <a:t>or 3 </a:t>
            </a:r>
            <a:r>
              <a:rPr lang="en-US" sz="1800" dirty="0"/>
              <a:t>to 5 sentences written </a:t>
            </a:r>
          </a:p>
          <a:p>
            <a:pPr lvl="2"/>
            <a:endParaRPr lang="en-US" sz="2000" dirty="0" smtClean="0"/>
          </a:p>
          <a:p>
            <a:pPr lvl="1"/>
            <a:r>
              <a:rPr lang="en-US" sz="2200" dirty="0" smtClean="0"/>
              <a:t>Remind</a:t>
            </a:r>
            <a:endParaRPr lang="en-US" sz="2200" dirty="0"/>
          </a:p>
        </p:txBody>
      </p:sp>
    </p:spTree>
    <p:extLst>
      <p:ext uri="{BB962C8B-B14F-4D97-AF65-F5344CB8AC3E}">
        <p14:creationId xmlns:p14="http://schemas.microsoft.com/office/powerpoint/2010/main" val="1559508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 Alignment &amp; High-Quality Text</a:t>
            </a:r>
            <a:br>
              <a:rPr lang="en-US" dirty="0" smtClean="0"/>
            </a:br>
            <a:endParaRPr lang="en-US" dirty="0"/>
          </a:p>
        </p:txBody>
      </p:sp>
      <p:sp>
        <p:nvSpPr>
          <p:cNvPr id="3" name="Subtitle 2"/>
          <p:cNvSpPr>
            <a:spLocks noGrp="1"/>
          </p:cNvSpPr>
          <p:nvPr>
            <p:ph type="subTitle" idx="1"/>
          </p:nvPr>
        </p:nvSpPr>
        <p:spPr/>
        <p:txBody>
          <a:bodyPr/>
          <a:lstStyle/>
          <a:p>
            <a:r>
              <a:rPr lang="en-US" dirty="0" smtClean="0"/>
              <a:t>Instructional Practices Guide: Core Action 1</a:t>
            </a:r>
            <a:endParaRPr lang="en-US" dirty="0"/>
          </a:p>
        </p:txBody>
      </p:sp>
    </p:spTree>
    <p:extLst>
      <p:ext uri="{BB962C8B-B14F-4D97-AF65-F5344CB8AC3E}">
        <p14:creationId xmlns:p14="http://schemas.microsoft.com/office/powerpoint/2010/main" val="691572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Alignment</a:t>
            </a:r>
            <a:endParaRPr lang="en-US" dirty="0"/>
          </a:p>
        </p:txBody>
      </p:sp>
      <p:sp>
        <p:nvSpPr>
          <p:cNvPr id="3" name="Content Placeholder 2"/>
          <p:cNvSpPr>
            <a:spLocks noGrp="1"/>
          </p:cNvSpPr>
          <p:nvPr>
            <p:ph idx="1"/>
          </p:nvPr>
        </p:nvSpPr>
        <p:spPr/>
        <p:txBody>
          <a:bodyPr/>
          <a:lstStyle/>
          <a:p>
            <a:r>
              <a:rPr lang="en-US" dirty="0" smtClean="0"/>
              <a:t>The lesson reflects the demand of the standard.</a:t>
            </a:r>
          </a:p>
          <a:p>
            <a:endParaRPr lang="en-US" dirty="0"/>
          </a:p>
          <a:p>
            <a:endParaRPr lang="en-US" dirty="0"/>
          </a:p>
        </p:txBody>
      </p:sp>
    </p:spTree>
    <p:extLst>
      <p:ext uri="{BB962C8B-B14F-4D97-AF65-F5344CB8AC3E}">
        <p14:creationId xmlns:p14="http://schemas.microsoft.com/office/powerpoint/2010/main" val="892698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Action 1A</a:t>
            </a:r>
            <a:endParaRPr lang="en-US" dirty="0"/>
          </a:p>
        </p:txBody>
      </p:sp>
      <p:sp>
        <p:nvSpPr>
          <p:cNvPr id="3" name="Content Placeholder 2"/>
          <p:cNvSpPr>
            <a:spLocks noGrp="1"/>
          </p:cNvSpPr>
          <p:nvPr>
            <p:ph idx="1"/>
          </p:nvPr>
        </p:nvSpPr>
        <p:spPr>
          <a:xfrm>
            <a:off x="1097280" y="1983520"/>
            <a:ext cx="10058400" cy="4023360"/>
          </a:xfrm>
        </p:spPr>
        <p:txBody>
          <a:bodyPr/>
          <a:lstStyle/>
          <a:p>
            <a:r>
              <a:rPr lang="en-US" sz="2400" dirty="0"/>
              <a:t>A majority of time is spent reading, writing, or speaking about text(s</a:t>
            </a:r>
            <a:r>
              <a:rPr lang="en-US" sz="2400"/>
              <a:t>)*. </a:t>
            </a:r>
            <a:endParaRPr lang="en-US" sz="2400" smtClean="0"/>
          </a:p>
          <a:p>
            <a:endParaRPr lang="en-US" sz="2400" dirty="0"/>
          </a:p>
          <a:p>
            <a:pPr lvl="1"/>
            <a:r>
              <a:rPr lang="en-US" sz="2000" dirty="0" smtClean="0"/>
              <a:t>For classrooms </a:t>
            </a:r>
            <a:r>
              <a:rPr lang="en-US" sz="2000" dirty="0"/>
              <a:t>outside of ELA, data representations, diagrams, or other representations of information may be appropriate. In that situation, the rest of the questions using the word “text” would then rely on the source of information described above. However, use of text is still expected a majority of the time. </a:t>
            </a:r>
            <a:endParaRPr lang="en-US" sz="2000" dirty="0" smtClean="0"/>
          </a:p>
          <a:p>
            <a:pPr lvl="1"/>
            <a:endParaRPr lang="en-US" sz="2000" dirty="0" smtClean="0"/>
          </a:p>
          <a:p>
            <a:pPr lvl="1"/>
            <a:r>
              <a:rPr lang="en-US" sz="2000" dirty="0" smtClean="0"/>
              <a:t>Brief informational </a:t>
            </a:r>
            <a:r>
              <a:rPr lang="en-US" sz="2000" dirty="0"/>
              <a:t>videos may be appropriate depending on the standard(s) being taught. </a:t>
            </a:r>
          </a:p>
          <a:p>
            <a:endParaRPr lang="en-US" dirty="0" smtClean="0"/>
          </a:p>
          <a:p>
            <a:pPr lvl="1"/>
            <a:endParaRPr lang="en-US" dirty="0"/>
          </a:p>
        </p:txBody>
      </p:sp>
    </p:spTree>
    <p:extLst>
      <p:ext uri="{BB962C8B-B14F-4D97-AF65-F5344CB8AC3E}">
        <p14:creationId xmlns:p14="http://schemas.microsoft.com/office/powerpoint/2010/main" val="1186456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1404588" y="1783081"/>
            <a:ext cx="3994500" cy="4967700"/>
          </a:xfrm>
          <a:prstGeom prst="rect">
            <a:avLst/>
          </a:prstGeom>
          <a:noFill/>
          <a:ln>
            <a:noFill/>
          </a:ln>
        </p:spPr>
        <p:txBody>
          <a:bodyPr vert="horz" lIns="91425" tIns="91425" rIns="91425" bIns="91425" rtlCol="0" anchor="t" anchorCtr="0">
            <a:noAutofit/>
          </a:bodyPr>
          <a:lstStyle/>
          <a:p>
            <a:pPr marL="0" indent="0">
              <a:lnSpc>
                <a:spcPct val="100000"/>
              </a:lnSpc>
              <a:spcAft>
                <a:spcPts val="0"/>
              </a:spcAft>
              <a:buClr>
                <a:srgbClr val="000000"/>
              </a:buClr>
              <a:buNone/>
            </a:pPr>
            <a:r>
              <a:rPr lang="en-US" sz="3000">
                <a:solidFill>
                  <a:srgbClr val="000000"/>
                </a:solidFill>
                <a:latin typeface="Arial"/>
                <a:ea typeface="Arial"/>
                <a:cs typeface="Arial"/>
                <a:sym typeface="Arial"/>
                <a:rtl val="0"/>
              </a:rPr>
              <a:t>Deep, meaningful discussions about text</a:t>
            </a:r>
          </a:p>
          <a:p>
            <a:pPr marL="396875" indent="-168275">
              <a:spcBef>
                <a:spcPts val="640"/>
              </a:spcBef>
              <a:spcAft>
                <a:spcPts val="0"/>
              </a:spcAft>
              <a:buClr>
                <a:schemeClr val="lt1"/>
              </a:buClr>
              <a:buNone/>
            </a:pPr>
            <a:endParaRPr sz="3200" dirty="0">
              <a:solidFill>
                <a:schemeClr val="lt1"/>
              </a:solidFill>
              <a:latin typeface="Calibri"/>
              <a:ea typeface="Calibri"/>
              <a:cs typeface="Calibri"/>
              <a:sym typeface="Calibri"/>
              <a:rtl val="0"/>
            </a:endParaRPr>
          </a:p>
          <a:p>
            <a:pPr marL="396875" indent="-168275">
              <a:spcBef>
                <a:spcPts val="640"/>
              </a:spcBef>
              <a:spcAft>
                <a:spcPts val="0"/>
              </a:spcAft>
              <a:buClr>
                <a:schemeClr val="lt1"/>
              </a:buClr>
              <a:buNone/>
            </a:pPr>
            <a:endParaRPr sz="3200" dirty="0">
              <a:solidFill>
                <a:schemeClr val="lt1"/>
              </a:solidFill>
              <a:latin typeface="Calibri"/>
              <a:ea typeface="Calibri"/>
              <a:cs typeface="Calibri"/>
              <a:sym typeface="Calibri"/>
              <a:rtl val="0"/>
            </a:endParaRPr>
          </a:p>
        </p:txBody>
      </p:sp>
      <p:sp>
        <p:nvSpPr>
          <p:cNvPr id="309" name="Shape 309"/>
          <p:cNvSpPr txBox="1">
            <a:spLocks noGrp="1"/>
          </p:cNvSpPr>
          <p:nvPr>
            <p:ph type="title"/>
          </p:nvPr>
        </p:nvSpPr>
        <p:spPr>
          <a:xfrm>
            <a:off x="1447800" y="777239"/>
            <a:ext cx="8229600" cy="822961"/>
          </a:xfrm>
          <a:prstGeom prst="rect">
            <a:avLst/>
          </a:prstGeom>
          <a:ln/>
        </p:spPr>
        <p:style>
          <a:lnRef idx="2">
            <a:schemeClr val="dk1"/>
          </a:lnRef>
          <a:fillRef idx="1">
            <a:schemeClr val="lt1"/>
          </a:fillRef>
          <a:effectRef idx="0">
            <a:schemeClr val="dk1"/>
          </a:effectRef>
          <a:fontRef idx="minor">
            <a:schemeClr val="dk1"/>
          </a:fontRef>
        </p:style>
        <p:txBody>
          <a:bodyPr vert="horz" lIns="91425" tIns="91425" rIns="91425" bIns="91425" rtlCol="0" anchor="b" anchorCtr="0">
            <a:noAutofit/>
          </a:bodyPr>
          <a:lstStyle/>
          <a:p>
            <a:pPr indent="228600">
              <a:lnSpc>
                <a:spcPct val="100000"/>
              </a:lnSpc>
              <a:buSzPct val="25000"/>
            </a:pPr>
            <a:r>
              <a:rPr lang="en-US" sz="3600" b="1" dirty="0" smtClean="0">
                <a:solidFill>
                  <a:srgbClr val="FF0000"/>
                </a:solidFill>
                <a:latin typeface="Arial"/>
                <a:ea typeface="Arial"/>
                <a:cs typeface="Arial"/>
                <a:sym typeface="Arial"/>
                <a:rtl val="0"/>
              </a:rPr>
              <a:t>DISCUSSION</a:t>
            </a:r>
            <a:endParaRPr lang="en-US" sz="3600" b="1" dirty="0">
              <a:solidFill>
                <a:srgbClr val="FF0000"/>
              </a:solidFill>
              <a:latin typeface="Arial"/>
              <a:ea typeface="Arial"/>
              <a:cs typeface="Arial"/>
              <a:sym typeface="Arial"/>
              <a:rtl val="0"/>
            </a:endParaRPr>
          </a:p>
        </p:txBody>
      </p:sp>
      <p:sp>
        <p:nvSpPr>
          <p:cNvPr id="310" name="Shape 310"/>
          <p:cNvSpPr txBox="1">
            <a:spLocks noGrp="1"/>
          </p:cNvSpPr>
          <p:nvPr>
            <p:ph type="body" idx="2"/>
          </p:nvPr>
        </p:nvSpPr>
        <p:spPr>
          <a:xfrm>
            <a:off x="6172200" y="1752601"/>
            <a:ext cx="4419600" cy="3508623"/>
          </a:xfrm>
          <a:prstGeom prst="rect">
            <a:avLst/>
          </a:prstGeom>
          <a:noFill/>
          <a:ln>
            <a:noFill/>
          </a:ln>
        </p:spPr>
        <p:txBody>
          <a:bodyPr vert="horz" lIns="91425" tIns="91425" rIns="91425" bIns="91425" rtlCol="0" anchor="t" anchorCtr="0">
            <a:noAutofit/>
          </a:bodyPr>
          <a:lstStyle/>
          <a:p>
            <a:pPr marL="0" indent="0">
              <a:lnSpc>
                <a:spcPct val="100000"/>
              </a:lnSpc>
              <a:spcAft>
                <a:spcPts val="0"/>
              </a:spcAft>
              <a:buClr>
                <a:schemeClr val="dk1"/>
              </a:buClr>
              <a:buSzPct val="25000"/>
              <a:buNone/>
            </a:pPr>
            <a:r>
              <a:rPr lang="en-US" sz="2400" b="1" i="1">
                <a:solidFill>
                  <a:schemeClr val="dk2"/>
                </a:solidFill>
                <a:latin typeface="Verdana"/>
                <a:ea typeface="Verdana"/>
                <a:cs typeface="Verdana"/>
                <a:sym typeface="Verdana"/>
                <a:rtl val="0"/>
              </a:rPr>
              <a:t>“If we want students to become clear, articulate speakers, teachers must demonstrate, model, and reinforce expectations throughout student discussions.” (p.85) </a:t>
            </a:r>
          </a:p>
        </p:txBody>
      </p:sp>
      <p:pic>
        <p:nvPicPr>
          <p:cNvPr id="311" name="Shape 311"/>
          <p:cNvPicPr preferRelativeResize="0"/>
          <p:nvPr/>
        </p:nvPicPr>
        <p:blipFill rotWithShape="1">
          <a:blip r:embed="rId3">
            <a:alphaModFix/>
          </a:blip>
          <a:srcRect/>
          <a:stretch/>
        </p:blipFill>
        <p:spPr>
          <a:xfrm>
            <a:off x="1501141" y="3627120"/>
            <a:ext cx="2960687" cy="2284954"/>
          </a:xfrm>
          <a:prstGeom prst="rect">
            <a:avLst/>
          </a:prstGeom>
          <a:noFill/>
          <a:ln>
            <a:noFill/>
          </a:ln>
        </p:spPr>
      </p:pic>
      <p:sp>
        <p:nvSpPr>
          <p:cNvPr id="312" name="Shape 312"/>
          <p:cNvSpPr txBox="1"/>
          <p:nvPr/>
        </p:nvSpPr>
        <p:spPr>
          <a:xfrm>
            <a:off x="6294120" y="5607276"/>
            <a:ext cx="4495800" cy="984883"/>
          </a:xfrm>
          <a:prstGeom prst="rect">
            <a:avLst/>
          </a:prstGeom>
          <a:noFill/>
          <a:ln>
            <a:noFill/>
          </a:ln>
        </p:spPr>
        <p:txBody>
          <a:bodyPr lIns="91425" tIns="45700" rIns="91425" bIns="45700" anchor="t" anchorCtr="0">
            <a:noAutofit/>
          </a:bodyPr>
          <a:lstStyle/>
          <a:p>
            <a:pPr algn="ctr">
              <a:buClr>
                <a:srgbClr val="000000"/>
              </a:buClr>
              <a:buSzPct val="25000"/>
            </a:pPr>
            <a:r>
              <a:rPr lang="en-US" sz="1400" b="1" dirty="0" err="1">
                <a:solidFill>
                  <a:srgbClr val="000000"/>
                </a:solidFill>
                <a:latin typeface="Arial"/>
                <a:ea typeface="Arial"/>
                <a:cs typeface="Arial"/>
                <a:sym typeface="Arial"/>
                <a:rtl val="0"/>
              </a:rPr>
              <a:t>Schmoker</a:t>
            </a:r>
            <a:r>
              <a:rPr lang="en-US" sz="1400" b="1" dirty="0">
                <a:solidFill>
                  <a:srgbClr val="000000"/>
                </a:solidFill>
                <a:latin typeface="Arial"/>
                <a:ea typeface="Arial"/>
                <a:cs typeface="Arial"/>
                <a:sym typeface="Arial"/>
                <a:rtl val="0"/>
              </a:rPr>
              <a:t>, M</a:t>
            </a:r>
            <a:r>
              <a:rPr lang="en-US" sz="1400" b="1" i="1" dirty="0">
                <a:solidFill>
                  <a:srgbClr val="000000"/>
                </a:solidFill>
                <a:latin typeface="Arial"/>
                <a:ea typeface="Arial"/>
                <a:cs typeface="Arial"/>
                <a:sym typeface="Arial"/>
                <a:rtl val="0"/>
              </a:rPr>
              <a:t>. Focus: Elevating the Essentials to Radically Improve Student Learning (2011) </a:t>
            </a:r>
            <a:r>
              <a:rPr lang="en-US" sz="1400" b="1" dirty="0">
                <a:solidFill>
                  <a:srgbClr val="000000"/>
                </a:solidFill>
                <a:latin typeface="Arial"/>
                <a:ea typeface="Arial"/>
                <a:cs typeface="Arial"/>
                <a:sym typeface="Arial"/>
                <a:rtl val="0"/>
              </a:rPr>
              <a:t>ASCD: Alexandria. P. 85.</a:t>
            </a:r>
          </a:p>
          <a:p>
            <a:pPr algn="ctr">
              <a:buClr>
                <a:srgbClr val="000000"/>
              </a:buClr>
            </a:pPr>
            <a:endParaRPr sz="1400" dirty="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436435075"/>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Action 1 Text Examples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35973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idx="4294967295"/>
          </p:nvPr>
        </p:nvSpPr>
        <p:spPr>
          <a:xfrm>
            <a:off x="1161535" y="1374577"/>
            <a:ext cx="5782962" cy="3391330"/>
          </a:xfrm>
          <a:prstGeom prst="rect">
            <a:avLst/>
          </a:prstGeom>
          <a:noFill/>
          <a:ln>
            <a:noFill/>
          </a:ln>
        </p:spPr>
        <p:txBody>
          <a:bodyPr vert="horz" lIns="91425" tIns="91425" rIns="91425" bIns="91425" rtlCol="0" anchor="b" anchorCtr="0">
            <a:noAutofit/>
          </a:bodyPr>
          <a:lstStyle/>
          <a:p>
            <a:pPr indent="228600" algn="ctr">
              <a:lnSpc>
                <a:spcPct val="100000"/>
              </a:lnSpc>
              <a:buSzPct val="25000"/>
            </a:pPr>
            <a:r>
              <a:rPr lang="en-US" sz="3500" b="1" i="1" dirty="0">
                <a:solidFill>
                  <a:schemeClr val="tx1"/>
                </a:solidFill>
                <a:latin typeface="Arial"/>
                <a:ea typeface="Arial"/>
                <a:cs typeface="Arial"/>
                <a:sym typeface="Arial"/>
                <a:rtl val="0"/>
              </a:rPr>
              <a:t>“There is a lot of sitting </a:t>
            </a:r>
          </a:p>
          <a:p>
            <a:pPr indent="228600" algn="ctr">
              <a:lnSpc>
                <a:spcPct val="100000"/>
              </a:lnSpc>
              <a:buSzPct val="25000"/>
            </a:pPr>
            <a:r>
              <a:rPr lang="en-US" sz="3500" b="1" i="1" dirty="0">
                <a:solidFill>
                  <a:schemeClr val="tx1"/>
                </a:solidFill>
                <a:latin typeface="Arial"/>
                <a:ea typeface="Arial"/>
                <a:cs typeface="Arial"/>
                <a:sym typeface="Arial"/>
                <a:rtl val="0"/>
              </a:rPr>
              <a:t>and listening </a:t>
            </a:r>
            <a:br>
              <a:rPr lang="en-US" sz="3500" b="1" i="1" dirty="0">
                <a:solidFill>
                  <a:schemeClr val="tx1"/>
                </a:solidFill>
                <a:latin typeface="Arial"/>
                <a:ea typeface="Arial"/>
                <a:cs typeface="Arial"/>
                <a:sym typeface="Arial"/>
                <a:rtl val="0"/>
              </a:rPr>
            </a:br>
            <a:r>
              <a:rPr lang="en-US" sz="3500" b="1" i="1" dirty="0">
                <a:solidFill>
                  <a:schemeClr val="tx1"/>
                </a:solidFill>
                <a:latin typeface="Arial"/>
                <a:ea typeface="Arial"/>
                <a:cs typeface="Arial"/>
                <a:sym typeface="Arial"/>
                <a:rtl val="0"/>
              </a:rPr>
              <a:t>and not a lot of </a:t>
            </a:r>
            <a:r>
              <a:rPr lang="en-US" sz="3500" b="1" i="1" dirty="0">
                <a:solidFill>
                  <a:srgbClr val="FF0000"/>
                </a:solidFill>
                <a:latin typeface="Arial"/>
                <a:ea typeface="Arial"/>
                <a:cs typeface="Arial"/>
                <a:sym typeface="Arial"/>
                <a:rtl val="0"/>
              </a:rPr>
              <a:t>thinking.</a:t>
            </a:r>
            <a:r>
              <a:rPr lang="en-US" sz="3500" b="1" i="1" dirty="0">
                <a:solidFill>
                  <a:schemeClr val="tx1"/>
                </a:solidFill>
                <a:latin typeface="Arial"/>
                <a:ea typeface="Arial"/>
                <a:cs typeface="Arial"/>
                <a:sym typeface="Arial"/>
                <a:rtl val="0"/>
              </a:rPr>
              <a:t>”</a:t>
            </a:r>
          </a:p>
          <a:p>
            <a:pPr indent="228600" algn="ctr">
              <a:lnSpc>
                <a:spcPct val="100000"/>
              </a:lnSpc>
              <a:buSzPct val="25000"/>
            </a:pPr>
            <a:r>
              <a:rPr lang="en-US" sz="2400" b="1" dirty="0">
                <a:solidFill>
                  <a:schemeClr val="tx1"/>
                </a:solidFill>
                <a:latin typeface="Arial"/>
                <a:ea typeface="Arial"/>
                <a:cs typeface="Arial"/>
                <a:sym typeface="Arial"/>
                <a:rtl val="0"/>
              </a:rPr>
              <a:t>Robert </a:t>
            </a:r>
            <a:r>
              <a:rPr lang="en-US" sz="2400" b="1" dirty="0" err="1">
                <a:solidFill>
                  <a:schemeClr val="tx1"/>
                </a:solidFill>
                <a:latin typeface="Arial"/>
                <a:ea typeface="Arial"/>
                <a:cs typeface="Arial"/>
                <a:sym typeface="Arial"/>
                <a:rtl val="0"/>
              </a:rPr>
              <a:t>Pianta</a:t>
            </a:r>
            <a:r>
              <a:rPr lang="en-US" sz="2400" b="1" dirty="0">
                <a:solidFill>
                  <a:schemeClr val="tx1"/>
                </a:solidFill>
                <a:latin typeface="Arial"/>
                <a:ea typeface="Arial"/>
                <a:cs typeface="Arial"/>
                <a:sym typeface="Arial"/>
                <a:rtl val="0"/>
              </a:rPr>
              <a:t> </a:t>
            </a:r>
            <a:br>
              <a:rPr lang="en-US" sz="2400" b="1" dirty="0">
                <a:solidFill>
                  <a:schemeClr val="tx1"/>
                </a:solidFill>
                <a:latin typeface="Arial"/>
                <a:ea typeface="Arial"/>
                <a:cs typeface="Arial"/>
                <a:sym typeface="Arial"/>
                <a:rtl val="0"/>
              </a:rPr>
            </a:br>
            <a:r>
              <a:rPr lang="en-US" sz="2400" b="1" dirty="0">
                <a:solidFill>
                  <a:schemeClr val="tx1"/>
                </a:solidFill>
                <a:latin typeface="Arial"/>
                <a:ea typeface="Arial"/>
                <a:cs typeface="Arial"/>
                <a:sym typeface="Arial"/>
                <a:rtl val="0"/>
              </a:rPr>
              <a:t>(on his observations of more than 1,000 classrooms)</a:t>
            </a:r>
          </a:p>
        </p:txBody>
      </p:sp>
      <p:sp>
        <p:nvSpPr>
          <p:cNvPr id="92" name="Shape 92"/>
          <p:cNvSpPr txBox="1">
            <a:spLocks noGrp="1"/>
          </p:cNvSpPr>
          <p:nvPr>
            <p:ph type="body" idx="4294967295"/>
          </p:nvPr>
        </p:nvSpPr>
        <p:spPr>
          <a:xfrm>
            <a:off x="1671638" y="5226084"/>
            <a:ext cx="8229600" cy="1000125"/>
          </a:xfrm>
          <a:prstGeom prst="rect">
            <a:avLst/>
          </a:prstGeom>
          <a:noFill/>
          <a:ln>
            <a:noFill/>
          </a:ln>
        </p:spPr>
        <p:txBody>
          <a:bodyPr vert="horz" lIns="91425" tIns="91425" rIns="91425" bIns="91425" rtlCol="0" anchor="t" anchorCtr="0">
            <a:noAutofit/>
          </a:bodyPr>
          <a:lstStyle/>
          <a:p>
            <a:pPr marL="342900" indent="-342900" algn="ctr">
              <a:lnSpc>
                <a:spcPct val="100000"/>
              </a:lnSpc>
              <a:spcAft>
                <a:spcPts val="0"/>
              </a:spcAft>
              <a:buClr>
                <a:srgbClr val="000000"/>
              </a:buClr>
              <a:buSzPct val="25000"/>
              <a:buNone/>
            </a:pPr>
            <a:r>
              <a:rPr lang="en-US" sz="1600" b="1" dirty="0">
                <a:solidFill>
                  <a:schemeClr val="tx1"/>
                </a:solidFill>
                <a:latin typeface="Arial"/>
                <a:ea typeface="Arial"/>
                <a:cs typeface="Arial"/>
                <a:sym typeface="Arial"/>
                <a:rtl val="0"/>
              </a:rPr>
              <a:t>From </a:t>
            </a:r>
          </a:p>
          <a:p>
            <a:pPr marL="342900" indent="-342900" algn="ctr">
              <a:lnSpc>
                <a:spcPct val="100000"/>
              </a:lnSpc>
              <a:spcBef>
                <a:spcPts val="600"/>
              </a:spcBef>
              <a:spcAft>
                <a:spcPts val="0"/>
              </a:spcAft>
              <a:buClr>
                <a:srgbClr val="000000"/>
              </a:buClr>
              <a:buSzPct val="25000"/>
              <a:buNone/>
            </a:pPr>
            <a:r>
              <a:rPr lang="en-US" sz="1600" b="1" dirty="0" err="1">
                <a:solidFill>
                  <a:schemeClr val="tx1"/>
                </a:solidFill>
                <a:latin typeface="Arial"/>
                <a:ea typeface="Arial"/>
                <a:cs typeface="Arial"/>
                <a:sym typeface="Arial"/>
                <a:rtl val="0"/>
              </a:rPr>
              <a:t>Schmoker</a:t>
            </a:r>
            <a:r>
              <a:rPr lang="en-US" sz="1600" b="1" dirty="0">
                <a:solidFill>
                  <a:schemeClr val="tx1"/>
                </a:solidFill>
                <a:latin typeface="Arial"/>
                <a:ea typeface="Arial"/>
                <a:cs typeface="Arial"/>
                <a:sym typeface="Arial"/>
                <a:rtl val="0"/>
              </a:rPr>
              <a:t>, M</a:t>
            </a:r>
            <a:r>
              <a:rPr lang="en-US" sz="1600" b="1" i="1" dirty="0">
                <a:solidFill>
                  <a:schemeClr val="tx1"/>
                </a:solidFill>
                <a:latin typeface="Arial"/>
                <a:ea typeface="Arial"/>
                <a:cs typeface="Arial"/>
                <a:sym typeface="Arial"/>
                <a:rtl val="0"/>
              </a:rPr>
              <a:t>. Focus: Elevating the Essentials to Radically Improve Student Learning (2011) </a:t>
            </a:r>
            <a:r>
              <a:rPr lang="en-US" sz="1600" b="1" dirty="0">
                <a:solidFill>
                  <a:schemeClr val="tx1"/>
                </a:solidFill>
                <a:latin typeface="Arial"/>
                <a:ea typeface="Arial"/>
                <a:cs typeface="Arial"/>
                <a:sym typeface="Arial"/>
                <a:rtl val="0"/>
              </a:rPr>
              <a:t>ASCD: Alexandria. P. 50.</a:t>
            </a:r>
          </a:p>
        </p:txBody>
      </p:sp>
      <p:pic>
        <p:nvPicPr>
          <p:cNvPr id="93" name="Shape 93"/>
          <p:cNvPicPr preferRelativeResize="0"/>
          <p:nvPr/>
        </p:nvPicPr>
        <p:blipFill rotWithShape="1">
          <a:blip r:embed="rId3">
            <a:alphaModFix/>
          </a:blip>
          <a:srcRect/>
          <a:stretch/>
        </p:blipFill>
        <p:spPr>
          <a:xfrm>
            <a:off x="7646773" y="914401"/>
            <a:ext cx="3119438" cy="4311683"/>
          </a:xfrm>
          <a:prstGeom prst="rect">
            <a:avLst/>
          </a:prstGeom>
          <a:noFill/>
          <a:ln>
            <a:noFill/>
          </a:ln>
        </p:spPr>
      </p:pic>
    </p:spTree>
    <p:extLst>
      <p:ext uri="{BB962C8B-B14F-4D97-AF65-F5344CB8AC3E}">
        <p14:creationId xmlns:p14="http://schemas.microsoft.com/office/powerpoint/2010/main" val="100384136"/>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Action 1B</a:t>
            </a:r>
            <a:endParaRPr lang="en-US" dirty="0"/>
          </a:p>
        </p:txBody>
      </p:sp>
      <p:sp>
        <p:nvSpPr>
          <p:cNvPr id="3" name="Content Placeholder 2"/>
          <p:cNvSpPr>
            <a:spLocks noGrp="1"/>
          </p:cNvSpPr>
          <p:nvPr>
            <p:ph idx="1"/>
          </p:nvPr>
        </p:nvSpPr>
        <p:spPr/>
        <p:txBody>
          <a:bodyPr/>
          <a:lstStyle/>
          <a:p>
            <a:r>
              <a:rPr lang="en-US" sz="2400" dirty="0" smtClean="0"/>
              <a:t>The text(s</a:t>
            </a:r>
            <a:r>
              <a:rPr lang="en-US" sz="2400" dirty="0"/>
              <a:t>) are at or above the quantitative and qualitative complexity level expected for the grade and time in the school year and exhibit exceptional craft or build knowledge. </a:t>
            </a:r>
            <a:endParaRPr lang="en-US" sz="2400" dirty="0" smtClean="0"/>
          </a:p>
          <a:p>
            <a:endParaRPr lang="en-US" sz="2400" dirty="0" smtClean="0"/>
          </a:p>
          <a:p>
            <a:pPr lvl="1"/>
            <a:r>
              <a:rPr lang="en-US" sz="2000" dirty="0" smtClean="0"/>
              <a:t>The texts can be entered and re-entered for different purposes.</a:t>
            </a:r>
          </a:p>
          <a:p>
            <a:pPr lvl="1"/>
            <a:endParaRPr lang="en-US" sz="2000" dirty="0" smtClean="0"/>
          </a:p>
          <a:p>
            <a:pPr lvl="1"/>
            <a:r>
              <a:rPr lang="en-US" sz="2000" dirty="0" smtClean="0"/>
              <a:t>Examples: Books</a:t>
            </a:r>
            <a:r>
              <a:rPr lang="en-US" sz="2000" dirty="0"/>
              <a:t>, poems, short stories, articles, selections from a textbook, etc. used to teach the standard(s) </a:t>
            </a:r>
          </a:p>
        </p:txBody>
      </p:sp>
    </p:spTree>
    <p:extLst>
      <p:ext uri="{BB962C8B-B14F-4D97-AF65-F5344CB8AC3E}">
        <p14:creationId xmlns:p14="http://schemas.microsoft.com/office/powerpoint/2010/main" val="1717134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36" y="2791809"/>
            <a:ext cx="10058400" cy="1450757"/>
          </a:xfrm>
        </p:spPr>
        <p:txBody>
          <a:bodyPr>
            <a:normAutofit fontScale="90000"/>
          </a:bodyPr>
          <a:lstStyle/>
          <a:p>
            <a:r>
              <a:rPr lang="en-US" dirty="0" smtClean="0"/>
              <a:t>add how to determine text complexity slides</a:t>
            </a:r>
            <a:br>
              <a:rPr lang="en-US" dirty="0" smtClean="0"/>
            </a:br>
            <a:r>
              <a:rPr lang="en-US" dirty="0" smtClean="0"/>
              <a:t/>
            </a:r>
            <a:br>
              <a:rPr lang="en-US" dirty="0" smtClean="0"/>
            </a:br>
            <a:r>
              <a:rPr lang="en-US" dirty="0" smtClean="0"/>
              <a:t>add examples of enter/re-enter the text</a:t>
            </a:r>
            <a:r>
              <a:rPr lang="en-US" dirty="0"/>
              <a:t/>
            </a:r>
            <a:br>
              <a:rPr lang="en-US" dirty="0"/>
            </a:br>
            <a:endParaRPr lang="en-US" dirty="0"/>
          </a:p>
        </p:txBody>
      </p:sp>
    </p:spTree>
    <p:extLst>
      <p:ext uri="{BB962C8B-B14F-4D97-AF65-F5344CB8AC3E}">
        <p14:creationId xmlns:p14="http://schemas.microsoft.com/office/powerpoint/2010/main" val="38641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&amp; Tasks</a:t>
            </a:r>
            <a:br>
              <a:rPr lang="en-US" dirty="0" smtClean="0"/>
            </a:br>
            <a:endParaRPr lang="en-US" dirty="0"/>
          </a:p>
        </p:txBody>
      </p:sp>
      <p:sp>
        <p:nvSpPr>
          <p:cNvPr id="3" name="Subtitle 2"/>
          <p:cNvSpPr>
            <a:spLocks noGrp="1"/>
          </p:cNvSpPr>
          <p:nvPr>
            <p:ph type="subTitle" idx="1"/>
          </p:nvPr>
        </p:nvSpPr>
        <p:spPr/>
        <p:txBody>
          <a:bodyPr/>
          <a:lstStyle/>
          <a:p>
            <a:r>
              <a:rPr lang="en-US" dirty="0" smtClean="0"/>
              <a:t>Instructional Practices Guide: Core Action 2</a:t>
            </a:r>
            <a:endParaRPr lang="en-US" dirty="0"/>
          </a:p>
        </p:txBody>
      </p:sp>
    </p:spTree>
    <p:extLst>
      <p:ext uri="{BB962C8B-B14F-4D97-AF65-F5344CB8AC3E}">
        <p14:creationId xmlns:p14="http://schemas.microsoft.com/office/powerpoint/2010/main" val="872909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Action 2A</a:t>
            </a:r>
            <a:endParaRPr lang="en-US" dirty="0"/>
          </a:p>
        </p:txBody>
      </p:sp>
      <p:sp>
        <p:nvSpPr>
          <p:cNvPr id="5" name="Content Placeholder 4"/>
          <p:cNvSpPr>
            <a:spLocks noGrp="1"/>
          </p:cNvSpPr>
          <p:nvPr>
            <p:ph idx="1"/>
          </p:nvPr>
        </p:nvSpPr>
        <p:spPr>
          <a:xfrm>
            <a:off x="1097280" y="2079320"/>
            <a:ext cx="10058400" cy="3789773"/>
          </a:xfrm>
        </p:spPr>
        <p:txBody>
          <a:bodyPr/>
          <a:lstStyle/>
          <a:p>
            <a:r>
              <a:rPr lang="en-US" sz="2400" dirty="0" smtClean="0"/>
              <a:t>Most questions </a:t>
            </a:r>
            <a:r>
              <a:rPr lang="en-US" sz="2400" dirty="0"/>
              <a:t>and writing tasks return students to the text to build understanding of the text and the standard(s) being </a:t>
            </a:r>
            <a:r>
              <a:rPr lang="en-US" sz="2400" dirty="0" smtClean="0"/>
              <a:t>taught.</a:t>
            </a:r>
          </a:p>
          <a:p>
            <a:endParaRPr lang="en-US" dirty="0" smtClean="0"/>
          </a:p>
          <a:p>
            <a:pPr lvl="1"/>
            <a:r>
              <a:rPr lang="en-US" sz="2000" dirty="0" smtClean="0"/>
              <a:t>Students can </a:t>
            </a:r>
            <a:r>
              <a:rPr lang="en-US" sz="2000" dirty="0"/>
              <a:t>be seen reading or being read to, followed by discussing and/or responding to questions or tasks (orally or written), and re-entering the text to clarify or extend their understanding of what they have </a:t>
            </a:r>
            <a:r>
              <a:rPr lang="en-US" sz="2000" dirty="0" smtClean="0"/>
              <a:t>read.</a:t>
            </a:r>
            <a:endParaRPr lang="en-US" sz="2000" dirty="0"/>
          </a:p>
        </p:txBody>
      </p:sp>
    </p:spTree>
    <p:extLst>
      <p:ext uri="{BB962C8B-B14F-4D97-AF65-F5344CB8AC3E}">
        <p14:creationId xmlns:p14="http://schemas.microsoft.com/office/powerpoint/2010/main" val="77958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Praise, Prompt, Leave (Assess/Advance), 8 Steps/Room </a:t>
            </a:r>
            <a:r>
              <a:rPr lang="en-US" dirty="0" smtClean="0"/>
              <a:t>Arrangement</a:t>
            </a:r>
          </a:p>
          <a:p>
            <a:endParaRPr lang="en-US" dirty="0" smtClean="0"/>
          </a:p>
          <a:p>
            <a:r>
              <a:rPr lang="en-US" dirty="0"/>
              <a:t>Gradual Release, </a:t>
            </a:r>
            <a:r>
              <a:rPr lang="en-US" dirty="0" smtClean="0"/>
              <a:t>Chunking</a:t>
            </a:r>
          </a:p>
          <a:p>
            <a:endParaRPr lang="en-US" dirty="0"/>
          </a:p>
          <a:p>
            <a:r>
              <a:rPr lang="en-US" dirty="0"/>
              <a:t>Text dependent questions</a:t>
            </a:r>
          </a:p>
          <a:p>
            <a:endParaRPr lang="en-US" dirty="0"/>
          </a:p>
        </p:txBody>
      </p:sp>
    </p:spTree>
    <p:extLst>
      <p:ext uri="{BB962C8B-B14F-4D97-AF65-F5344CB8AC3E}">
        <p14:creationId xmlns:p14="http://schemas.microsoft.com/office/powerpoint/2010/main" val="1260496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Core Action 2B</a:t>
            </a:r>
            <a:endParaRPr lang="en-US" dirty="0"/>
          </a:p>
        </p:txBody>
      </p:sp>
      <p:sp>
        <p:nvSpPr>
          <p:cNvPr id="8" name="Content Placeholder 7"/>
          <p:cNvSpPr>
            <a:spLocks noGrp="1"/>
          </p:cNvSpPr>
          <p:nvPr>
            <p:ph sz="half" idx="1"/>
          </p:nvPr>
        </p:nvSpPr>
        <p:spPr>
          <a:xfrm>
            <a:off x="1097278" y="1737360"/>
            <a:ext cx="5858157" cy="4708410"/>
          </a:xfrm>
        </p:spPr>
        <p:txBody>
          <a:bodyPr>
            <a:normAutofit/>
          </a:bodyPr>
          <a:lstStyle/>
          <a:p>
            <a:r>
              <a:rPr lang="en-US" sz="2400" dirty="0" smtClean="0"/>
              <a:t>Most questions </a:t>
            </a:r>
            <a:r>
              <a:rPr lang="en-US" sz="2400" dirty="0"/>
              <a:t>and writing tasks require students to collect and use evidence from the text to demonstrate understanding and to support their ideas about the </a:t>
            </a:r>
            <a:r>
              <a:rPr lang="en-US" sz="2400" dirty="0" smtClean="0"/>
              <a:t>text.</a:t>
            </a:r>
          </a:p>
          <a:p>
            <a:endParaRPr lang="en-US" sz="2400" dirty="0" smtClean="0"/>
          </a:p>
          <a:p>
            <a:pPr lvl="1"/>
            <a:r>
              <a:rPr lang="en-US" dirty="0" smtClean="0"/>
              <a:t>Q</a:t>
            </a:r>
            <a:r>
              <a:rPr lang="en-US" sz="2000" dirty="0" smtClean="0"/>
              <a:t>uestions should </a:t>
            </a:r>
            <a:r>
              <a:rPr lang="en-US" sz="2000" dirty="0"/>
              <a:t>be answered through a student’s understanding that is then able to be supported by text evidence. Most questions should </a:t>
            </a:r>
            <a:r>
              <a:rPr lang="en-US" sz="2000" b="1" dirty="0"/>
              <a:t>not</a:t>
            </a:r>
            <a:r>
              <a:rPr lang="en-US" sz="2000" dirty="0"/>
              <a:t> be able to be answered only by the text </a:t>
            </a:r>
            <a:r>
              <a:rPr lang="en-US" sz="2000" dirty="0" smtClean="0"/>
              <a:t>evidence.</a:t>
            </a:r>
          </a:p>
          <a:p>
            <a:pPr lvl="1"/>
            <a:endParaRPr lang="en-US" sz="2000" dirty="0" smtClean="0"/>
          </a:p>
          <a:p>
            <a:pPr lvl="1"/>
            <a:r>
              <a:rPr lang="en-US" sz="2000" dirty="0" smtClean="0"/>
              <a:t>During </a:t>
            </a:r>
            <a:r>
              <a:rPr lang="en-US" sz="2000" dirty="0"/>
              <a:t>any silent reading time or interactive lecture, students have a purpose for reading or listening and are noting evidence, thoughts, etc. in some </a:t>
            </a:r>
            <a:r>
              <a:rPr lang="en-US" sz="2000" dirty="0" smtClean="0"/>
              <a:t>way.</a:t>
            </a:r>
            <a:endParaRPr lang="en-US" sz="2000" dirty="0"/>
          </a:p>
        </p:txBody>
      </p:sp>
      <p:sp>
        <p:nvSpPr>
          <p:cNvPr id="9" name="Content Placeholder 8"/>
          <p:cNvSpPr>
            <a:spLocks noGrp="1"/>
          </p:cNvSpPr>
          <p:nvPr>
            <p:ph sz="half" idx="2"/>
          </p:nvPr>
        </p:nvSpPr>
        <p:spPr>
          <a:xfrm>
            <a:off x="7075356" y="2158583"/>
            <a:ext cx="4080323" cy="3710511"/>
          </a:xfrm>
        </p:spPr>
        <p:txBody>
          <a:bodyPr>
            <a:normAutofit/>
          </a:bodyPr>
          <a:lstStyle/>
          <a:p>
            <a:endParaRPr lang="en-US"/>
          </a:p>
        </p:txBody>
      </p:sp>
    </p:spTree>
    <p:extLst>
      <p:ext uri="{BB962C8B-B14F-4D97-AF65-F5344CB8AC3E}">
        <p14:creationId xmlns:p14="http://schemas.microsoft.com/office/powerpoint/2010/main" val="1589719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Action 2B</a:t>
            </a:r>
            <a:endParaRPr lang="en-US" dirty="0"/>
          </a:p>
        </p:txBody>
      </p:sp>
      <p:sp>
        <p:nvSpPr>
          <p:cNvPr id="3" name="Content Placeholder 2"/>
          <p:cNvSpPr>
            <a:spLocks noGrp="1"/>
          </p:cNvSpPr>
          <p:nvPr>
            <p:ph idx="1"/>
          </p:nvPr>
        </p:nvSpPr>
        <p:spPr/>
        <p:txBody>
          <a:bodyPr/>
          <a:lstStyle/>
          <a:p>
            <a:r>
              <a:rPr lang="en-US" dirty="0" smtClean="0"/>
              <a:t>Cold </a:t>
            </a:r>
            <a:r>
              <a:rPr lang="en-US" dirty="0"/>
              <a:t>Call, Lifelines, No Opt Out, Stretch </a:t>
            </a:r>
            <a:r>
              <a:rPr lang="en-US" dirty="0" smtClean="0"/>
              <a:t>It</a:t>
            </a:r>
          </a:p>
          <a:p>
            <a:endParaRPr lang="en-US" dirty="0"/>
          </a:p>
          <a:p>
            <a:r>
              <a:rPr lang="en-US" dirty="0" smtClean="0"/>
              <a:t>What are students doing?/Accountable talk</a:t>
            </a:r>
            <a:endParaRPr lang="en-US" dirty="0"/>
          </a:p>
        </p:txBody>
      </p:sp>
    </p:spTree>
    <p:extLst>
      <p:ext uri="{BB962C8B-B14F-4D97-AF65-F5344CB8AC3E}">
        <p14:creationId xmlns:p14="http://schemas.microsoft.com/office/powerpoint/2010/main" val="1677626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Action 2C</a:t>
            </a:r>
            <a:endParaRPr lang="en-US" dirty="0"/>
          </a:p>
        </p:txBody>
      </p:sp>
      <p:sp>
        <p:nvSpPr>
          <p:cNvPr id="4" name="Content Placeholder 3"/>
          <p:cNvSpPr>
            <a:spLocks noGrp="1"/>
          </p:cNvSpPr>
          <p:nvPr>
            <p:ph sz="half" idx="1"/>
          </p:nvPr>
        </p:nvSpPr>
        <p:spPr/>
        <p:txBody>
          <a:bodyPr>
            <a:normAutofit/>
          </a:bodyPr>
          <a:lstStyle/>
          <a:p>
            <a:r>
              <a:rPr lang="en-US" sz="2400" dirty="0"/>
              <a:t>Most questions and writing tasks focus students on the most important words, phrases, and sentences that matter most to understanding the text and how they are used in the text. </a:t>
            </a:r>
            <a:endParaRPr lang="en-US" sz="2400" dirty="0" smtClean="0"/>
          </a:p>
          <a:p>
            <a:pPr lvl="1">
              <a:buFont typeface="Arial" charset="0"/>
              <a:buChar char="•"/>
            </a:pPr>
            <a:r>
              <a:rPr lang="en-US" sz="2000" dirty="0" smtClean="0"/>
              <a:t>Students are asked to address vocabulary, phrases, and sentences in context of what they are reading and not in isolation.</a:t>
            </a:r>
          </a:p>
          <a:p>
            <a:pPr lvl="1">
              <a:buFont typeface="Arial" charset="0"/>
              <a:buChar char="•"/>
            </a:pPr>
            <a:r>
              <a:rPr lang="en-US" sz="2000" dirty="0" smtClean="0"/>
              <a:t>Unless a cold read is specifically called for or needed, teachers preview the words, phrases, and sentences that are essential to students’ comprehension of the text.</a:t>
            </a:r>
            <a:endParaRPr lang="en-US" sz="2000" dirty="0"/>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728211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vocab</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25251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Action 2D</a:t>
            </a:r>
            <a:endParaRPr lang="en-US" dirty="0"/>
          </a:p>
        </p:txBody>
      </p:sp>
      <p:sp>
        <p:nvSpPr>
          <p:cNvPr id="3" name="Content Placeholder 2"/>
          <p:cNvSpPr>
            <a:spLocks noGrp="1"/>
          </p:cNvSpPr>
          <p:nvPr>
            <p:ph sz="half" idx="1"/>
          </p:nvPr>
        </p:nvSpPr>
        <p:spPr/>
        <p:txBody>
          <a:bodyPr/>
          <a:lstStyle/>
          <a:p>
            <a:r>
              <a:rPr lang="en-US" dirty="0"/>
              <a:t>Most questions are intentionally sequenced to support building knowledge by guiding students to delve deeper into the </a:t>
            </a:r>
            <a:r>
              <a:rPr lang="en-US" dirty="0" smtClean="0"/>
              <a:t>text.</a:t>
            </a:r>
          </a:p>
          <a:p>
            <a:pPr lvl="1"/>
            <a:r>
              <a:rPr lang="en-US" dirty="0"/>
              <a:t>Questions show a progression from basic to complex (increasing the level of demand of the </a:t>
            </a:r>
            <a:r>
              <a:rPr lang="en-US" dirty="0" smtClean="0"/>
              <a:t>questions).</a:t>
            </a:r>
          </a:p>
          <a:p>
            <a:pPr lvl="1"/>
            <a:r>
              <a:rPr lang="en-US" dirty="0"/>
              <a:t>The sequence of questions guides students’ thinking to the main takeaways desired by the teacher’s task (as determined by the standard</a:t>
            </a:r>
            <a:r>
              <a:rPr lang="en-US" dirty="0"/>
              <a:t> </a:t>
            </a:r>
            <a:r>
              <a:rPr lang="en-US" dirty="0" smtClean="0"/>
              <a:t>).</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28077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237737" y="719959"/>
            <a:ext cx="8381999" cy="849431"/>
          </a:xfrm>
          <a:prstGeom prst="rect">
            <a:avLst/>
          </a:prstGeom>
          <a:noFill/>
          <a:ln>
            <a:noFill/>
          </a:ln>
        </p:spPr>
        <p:txBody>
          <a:bodyPr vert="horz" lIns="91425" tIns="91425" rIns="91425" bIns="91425" rtlCol="0" anchor="t" anchorCtr="0">
            <a:noAutofit/>
          </a:bodyPr>
          <a:lstStyle/>
          <a:p>
            <a:pPr>
              <a:lnSpc>
                <a:spcPct val="90000"/>
              </a:lnSpc>
              <a:spcBef>
                <a:spcPts val="0"/>
              </a:spcBef>
              <a:buClr>
                <a:srgbClr val="FFFFB9"/>
              </a:buClr>
              <a:buSzPct val="25000"/>
            </a:pPr>
            <a:r>
              <a:rPr lang="en-US">
                <a:solidFill>
                  <a:schemeClr val="dk1"/>
                </a:solidFill>
                <a:latin typeface="Calibri"/>
                <a:ea typeface="Calibri"/>
                <a:cs typeface="Calibri"/>
                <a:sym typeface="Calibri"/>
                <a:rtl val="0"/>
              </a:rPr>
              <a:t>STAGGERING STATISTICS</a:t>
            </a:r>
          </a:p>
        </p:txBody>
      </p:sp>
      <p:sp>
        <p:nvSpPr>
          <p:cNvPr id="99" name="Shape 99"/>
          <p:cNvSpPr txBox="1">
            <a:spLocks noGrp="1"/>
          </p:cNvSpPr>
          <p:nvPr>
            <p:ph type="body" idx="1"/>
          </p:nvPr>
        </p:nvSpPr>
        <p:spPr>
          <a:xfrm>
            <a:off x="1237737" y="1144675"/>
            <a:ext cx="9833917" cy="2471414"/>
          </a:xfrm>
          <a:prstGeom prst="rect">
            <a:avLst/>
          </a:prstGeom>
          <a:noFill/>
          <a:ln>
            <a:noFill/>
          </a:ln>
        </p:spPr>
        <p:txBody>
          <a:bodyPr vert="horz" lIns="91425" tIns="91425" rIns="91425" bIns="91425" rtlCol="0" anchor="t" anchorCtr="0">
            <a:noAutofit/>
          </a:bodyPr>
          <a:lstStyle/>
          <a:p>
            <a:pPr marL="396875" indent="-282575">
              <a:spcBef>
                <a:spcPts val="0"/>
              </a:spcBef>
              <a:spcAft>
                <a:spcPts val="0"/>
              </a:spcAft>
              <a:buClr>
                <a:schemeClr val="lt1"/>
              </a:buClr>
              <a:buNone/>
            </a:pPr>
            <a:endParaRPr sz="3200" dirty="0">
              <a:solidFill>
                <a:schemeClr val="lt1"/>
              </a:solidFill>
              <a:latin typeface="Calibri"/>
              <a:ea typeface="Calibri"/>
              <a:cs typeface="Calibri"/>
              <a:sym typeface="Calibri"/>
              <a:rtl val="0"/>
            </a:endParaRPr>
          </a:p>
          <a:p>
            <a:pPr marL="396875" indent="-282575" algn="ctr">
              <a:spcBef>
                <a:spcPts val="640"/>
              </a:spcBef>
              <a:spcAft>
                <a:spcPts val="0"/>
              </a:spcAft>
              <a:buClr>
                <a:schemeClr val="lt1"/>
              </a:buClr>
              <a:buSzPct val="25000"/>
              <a:buNone/>
            </a:pPr>
            <a:r>
              <a:rPr lang="en-US" sz="3200" b="1" dirty="0">
                <a:solidFill>
                  <a:schemeClr val="dk1"/>
                </a:solidFill>
                <a:latin typeface="Calibri"/>
                <a:ea typeface="Calibri"/>
                <a:cs typeface="Calibri"/>
                <a:sym typeface="Calibri"/>
                <a:rtl val="0"/>
              </a:rPr>
              <a:t>"Two-thirds of students who cannot read proficiently by the end of 4th grade will end up in jail or on welfare."</a:t>
            </a:r>
          </a:p>
          <a:p>
            <a:pPr marL="396875" indent="-282575">
              <a:spcBef>
                <a:spcPts val="640"/>
              </a:spcBef>
              <a:spcAft>
                <a:spcPts val="0"/>
              </a:spcAft>
              <a:buClr>
                <a:schemeClr val="lt1"/>
              </a:buClr>
              <a:buNone/>
            </a:pPr>
            <a:endParaRPr sz="3200" dirty="0">
              <a:solidFill>
                <a:schemeClr val="lt1"/>
              </a:solidFill>
              <a:latin typeface="Calibri"/>
              <a:ea typeface="Calibri"/>
              <a:cs typeface="Calibri"/>
              <a:sym typeface="Calibri"/>
              <a:rtl val="0"/>
            </a:endParaRPr>
          </a:p>
        </p:txBody>
      </p:sp>
      <p:sp>
        <p:nvSpPr>
          <p:cNvPr id="100" name="Shape 100"/>
          <p:cNvSpPr txBox="1"/>
          <p:nvPr/>
        </p:nvSpPr>
        <p:spPr>
          <a:xfrm>
            <a:off x="1237737" y="4497859"/>
            <a:ext cx="9833917" cy="2456843"/>
          </a:xfrm>
          <a:prstGeom prst="rect">
            <a:avLst/>
          </a:prstGeom>
          <a:noFill/>
          <a:ln>
            <a:noFill/>
          </a:ln>
        </p:spPr>
        <p:txBody>
          <a:bodyPr lIns="91425" tIns="91425" rIns="91425" bIns="91425" anchor="t" anchorCtr="0">
            <a:noAutofit/>
          </a:bodyPr>
          <a:lstStyle/>
          <a:p>
            <a:pPr marL="396875" indent="-282575">
              <a:lnSpc>
                <a:spcPct val="90000"/>
              </a:lnSpc>
              <a:buClr>
                <a:schemeClr val="lt1"/>
              </a:buClr>
            </a:pPr>
            <a:endParaRPr sz="1400" dirty="0">
              <a:solidFill>
                <a:srgbClr val="000000"/>
              </a:solidFill>
              <a:latin typeface="Arial"/>
              <a:ea typeface="Arial"/>
              <a:cs typeface="Arial"/>
              <a:sym typeface="Arial"/>
              <a:rtl val="0"/>
            </a:endParaRPr>
          </a:p>
          <a:p>
            <a:pPr marL="396875" indent="-231775">
              <a:lnSpc>
                <a:spcPct val="90000"/>
              </a:lnSpc>
              <a:spcBef>
                <a:spcPts val="640"/>
              </a:spcBef>
              <a:buClr>
                <a:schemeClr val="lt1"/>
              </a:buClr>
            </a:pPr>
            <a:endParaRPr sz="1400" dirty="0">
              <a:solidFill>
                <a:srgbClr val="000000"/>
              </a:solidFill>
              <a:latin typeface="Arial"/>
              <a:ea typeface="Arial"/>
              <a:cs typeface="Arial"/>
              <a:sym typeface="Arial"/>
              <a:rtl val="0"/>
            </a:endParaRPr>
          </a:p>
          <a:p>
            <a:pPr marL="396875" indent="-231775" algn="ctr">
              <a:lnSpc>
                <a:spcPct val="90000"/>
              </a:lnSpc>
              <a:spcBef>
                <a:spcPts val="640"/>
              </a:spcBef>
              <a:buClr>
                <a:schemeClr val="lt1"/>
              </a:buClr>
            </a:pPr>
            <a:endParaRPr sz="1400" dirty="0">
              <a:solidFill>
                <a:srgbClr val="000000"/>
              </a:solidFill>
              <a:latin typeface="Arial"/>
              <a:ea typeface="Arial"/>
              <a:cs typeface="Arial"/>
              <a:sym typeface="Arial"/>
              <a:rtl val="0"/>
            </a:endParaRPr>
          </a:p>
          <a:p>
            <a:pPr marL="396875" indent="-282575" algn="ctr">
              <a:lnSpc>
                <a:spcPct val="90000"/>
              </a:lnSpc>
              <a:spcBef>
                <a:spcPts val="640"/>
              </a:spcBef>
              <a:buClr>
                <a:schemeClr val="lt1"/>
              </a:buClr>
              <a:buSzPct val="59375"/>
              <a:buFont typeface="Calibri"/>
              <a:buChar char="●"/>
            </a:pPr>
            <a:r>
              <a:rPr lang="en-US" sz="3200" b="1" dirty="0">
                <a:solidFill>
                  <a:schemeClr val="dk1"/>
                </a:solidFill>
                <a:latin typeface="Calibri"/>
                <a:ea typeface="Calibri"/>
                <a:cs typeface="Calibri"/>
                <a:sym typeface="Calibri"/>
                <a:rtl val="0"/>
              </a:rPr>
              <a:t>"Over 70 percent of America's inmates cannot read above a 4th grade level."</a:t>
            </a:r>
          </a:p>
          <a:p>
            <a:pPr marL="396875" indent="-282575">
              <a:lnSpc>
                <a:spcPct val="90000"/>
              </a:lnSpc>
              <a:spcBef>
                <a:spcPts val="640"/>
              </a:spcBef>
              <a:buClr>
                <a:schemeClr val="lt1"/>
              </a:buClr>
            </a:pPr>
            <a:endParaRPr sz="1400" dirty="0">
              <a:solidFill>
                <a:srgbClr val="000000"/>
              </a:solidFill>
              <a:latin typeface="Arial"/>
              <a:ea typeface="Arial"/>
              <a:cs typeface="Arial"/>
              <a:sym typeface="Arial"/>
              <a:rtl val="0"/>
            </a:endParaRPr>
          </a:p>
        </p:txBody>
      </p:sp>
      <p:pic>
        <p:nvPicPr>
          <p:cNvPr id="101" name="Shape 101"/>
          <p:cNvPicPr preferRelativeResize="0"/>
          <p:nvPr/>
        </p:nvPicPr>
        <p:blipFill rotWithShape="1">
          <a:blip r:embed="rId3">
            <a:alphaModFix/>
          </a:blip>
          <a:srcRect/>
          <a:stretch/>
        </p:blipFill>
        <p:spPr>
          <a:xfrm>
            <a:off x="4649745" y="2928263"/>
            <a:ext cx="3009899" cy="2257423"/>
          </a:xfrm>
          <a:prstGeom prst="rect">
            <a:avLst/>
          </a:prstGeom>
          <a:noFill/>
          <a:ln>
            <a:noFill/>
          </a:ln>
        </p:spPr>
      </p:pic>
    </p:spTree>
    <p:extLst>
      <p:ext uri="{BB962C8B-B14F-4D97-AF65-F5344CB8AC3E}">
        <p14:creationId xmlns:p14="http://schemas.microsoft.com/office/powerpoint/2010/main" val="1753908914"/>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40"/>
          <p:cNvPicPr preferRelativeResize="0"/>
          <p:nvPr/>
        </p:nvPicPr>
        <p:blipFill rotWithShape="1">
          <a:blip r:embed="rId2">
            <a:alphaModFix/>
          </a:blip>
          <a:srcRect/>
          <a:stretch/>
        </p:blipFill>
        <p:spPr>
          <a:xfrm>
            <a:off x="381000" y="380999"/>
            <a:ext cx="8664146" cy="5846805"/>
          </a:xfrm>
          <a:prstGeom prst="rect">
            <a:avLst/>
          </a:prstGeom>
          <a:noFill/>
          <a:ln>
            <a:noFill/>
          </a:ln>
        </p:spPr>
      </p:pic>
    </p:spTree>
    <p:extLst>
      <p:ext uri="{BB962C8B-B14F-4D97-AF65-F5344CB8AC3E}">
        <p14:creationId xmlns:p14="http://schemas.microsoft.com/office/powerpoint/2010/main" val="1881629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 tips (</a:t>
            </a:r>
            <a:r>
              <a:rPr lang="en-US" dirty="0" err="1" smtClean="0"/>
              <a:t>ie</a:t>
            </a:r>
            <a:r>
              <a:rPr lang="en-US" dirty="0" smtClean="0"/>
              <a:t>: pre-plan, think to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59742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108576"/>
            <a:ext cx="10529046" cy="3566160"/>
          </a:xfrm>
        </p:spPr>
        <p:txBody>
          <a:bodyPr/>
          <a:lstStyle/>
          <a:p>
            <a:r>
              <a:rPr lang="en-US" dirty="0" smtClean="0"/>
              <a:t>Student Work </a:t>
            </a:r>
            <a:r>
              <a:rPr lang="en-US" smtClean="0"/>
              <a:t>&amp; Mastery</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Instructional Practices Guide: Core Action </a:t>
            </a:r>
            <a:r>
              <a:rPr lang="en-US" dirty="0" smtClean="0"/>
              <a:t>3</a:t>
            </a:r>
            <a:endParaRPr lang="en-US" dirty="0"/>
          </a:p>
        </p:txBody>
      </p:sp>
    </p:spTree>
    <p:extLst>
      <p:ext uri="{BB962C8B-B14F-4D97-AF65-F5344CB8AC3E}">
        <p14:creationId xmlns:p14="http://schemas.microsoft.com/office/powerpoint/2010/main" val="437137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Action 3A</a:t>
            </a:r>
            <a:endParaRPr lang="en-US" dirty="0"/>
          </a:p>
        </p:txBody>
      </p:sp>
      <p:sp>
        <p:nvSpPr>
          <p:cNvPr id="3" name="Content Placeholder 2"/>
          <p:cNvSpPr>
            <a:spLocks noGrp="1"/>
          </p:cNvSpPr>
          <p:nvPr>
            <p:ph idx="1"/>
          </p:nvPr>
        </p:nvSpPr>
        <p:spPr/>
        <p:txBody>
          <a:bodyPr/>
          <a:lstStyle/>
          <a:p>
            <a:r>
              <a:rPr lang="en-US" dirty="0"/>
              <a:t>The teacher provides opportunities for productive struggle and perseverance with tasks that meet the </a:t>
            </a:r>
            <a:r>
              <a:rPr lang="en-US" dirty="0" smtClean="0"/>
              <a:t>standards.</a:t>
            </a:r>
          </a:p>
          <a:p>
            <a:pPr lvl="1"/>
            <a:r>
              <a:rPr lang="en-US" dirty="0" smtClean="0"/>
              <a:t>Wait time is provided.</a:t>
            </a:r>
          </a:p>
          <a:p>
            <a:pPr lvl="1"/>
            <a:r>
              <a:rPr lang="en-US" dirty="0" smtClean="0"/>
              <a:t>Tasks are chunked into smallest units possible in order to provide maximum opportunities for feedback.</a:t>
            </a:r>
          </a:p>
          <a:p>
            <a:pPr lvl="1"/>
            <a:r>
              <a:rPr lang="en-US" dirty="0" smtClean="0"/>
              <a:t>During whole group instruction, the teacher utilizes cold calling, life-lines, and no pot-outs to ensure all students have multiple opportunities to engage.</a:t>
            </a:r>
          </a:p>
          <a:p>
            <a:pPr lvl="1"/>
            <a:r>
              <a:rPr lang="en-US" dirty="0" smtClean="0"/>
              <a:t>When students are working alone or with a partner, the teacher utilizes “Praise, Prompt, Leave” to provide feedback.</a:t>
            </a:r>
          </a:p>
          <a:p>
            <a:pPr lvl="1"/>
            <a:r>
              <a:rPr lang="en-US" dirty="0" smtClean="0"/>
              <a:t>The teacher utilizes information gained from questioning and circulating among a majority of the students to determine if re-teaching is necessary within each chunk.</a:t>
            </a:r>
            <a:endParaRPr lang="en-US" dirty="0"/>
          </a:p>
        </p:txBody>
      </p:sp>
    </p:spTree>
    <p:extLst>
      <p:ext uri="{BB962C8B-B14F-4D97-AF65-F5344CB8AC3E}">
        <p14:creationId xmlns:p14="http://schemas.microsoft.com/office/powerpoint/2010/main" val="1941887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7596307" y="1889760"/>
            <a:ext cx="3994500" cy="1645920"/>
          </a:xfrm>
          <a:prstGeom prst="rect">
            <a:avLst/>
          </a:prstGeom>
          <a:noFill/>
          <a:ln>
            <a:noFill/>
          </a:ln>
        </p:spPr>
        <p:txBody>
          <a:bodyPr vert="horz" lIns="91425" tIns="91425" rIns="91425" bIns="91425" rtlCol="0" anchor="t" anchorCtr="0">
            <a:noAutofit/>
          </a:bodyPr>
          <a:lstStyle/>
          <a:p>
            <a:pPr marL="0" indent="0" algn="ctr">
              <a:lnSpc>
                <a:spcPct val="100000"/>
              </a:lnSpc>
              <a:spcAft>
                <a:spcPts val="0"/>
              </a:spcAft>
              <a:buClr>
                <a:srgbClr val="000000"/>
              </a:buClr>
              <a:buNone/>
            </a:pPr>
            <a:r>
              <a:rPr lang="en-US" sz="3000" b="1" dirty="0">
                <a:solidFill>
                  <a:srgbClr val="000000"/>
                </a:solidFill>
                <a:latin typeface="Arial"/>
                <a:ea typeface="Arial"/>
                <a:cs typeface="Arial"/>
                <a:sym typeface="Arial"/>
                <a:rtl val="0"/>
              </a:rPr>
              <a:t>Do NOT think for your students!!</a:t>
            </a:r>
          </a:p>
          <a:p>
            <a:pPr marL="396875" indent="-168275">
              <a:spcBef>
                <a:spcPts val="640"/>
              </a:spcBef>
              <a:spcAft>
                <a:spcPts val="0"/>
              </a:spcAft>
              <a:buClr>
                <a:schemeClr val="lt1"/>
              </a:buClr>
              <a:buNone/>
            </a:pPr>
            <a:endParaRPr sz="3200" dirty="0">
              <a:solidFill>
                <a:schemeClr val="lt1"/>
              </a:solidFill>
              <a:latin typeface="Calibri"/>
              <a:ea typeface="Calibri"/>
              <a:cs typeface="Calibri"/>
              <a:sym typeface="Calibri"/>
              <a:rtl val="0"/>
            </a:endParaRPr>
          </a:p>
          <a:p>
            <a:pPr marL="396875" indent="-168275">
              <a:spcBef>
                <a:spcPts val="640"/>
              </a:spcBef>
              <a:spcAft>
                <a:spcPts val="0"/>
              </a:spcAft>
              <a:buClr>
                <a:schemeClr val="lt1"/>
              </a:buClr>
              <a:buNone/>
            </a:pPr>
            <a:endParaRPr sz="3200" dirty="0">
              <a:solidFill>
                <a:schemeClr val="lt1"/>
              </a:solidFill>
              <a:latin typeface="Calibri"/>
              <a:ea typeface="Calibri"/>
              <a:cs typeface="Calibri"/>
              <a:sym typeface="Calibri"/>
              <a:rtl val="0"/>
            </a:endParaRPr>
          </a:p>
        </p:txBody>
      </p:sp>
      <p:sp>
        <p:nvSpPr>
          <p:cNvPr id="301" name="Shape 301"/>
          <p:cNvSpPr txBox="1">
            <a:spLocks noGrp="1"/>
          </p:cNvSpPr>
          <p:nvPr>
            <p:ph type="body" idx="2"/>
          </p:nvPr>
        </p:nvSpPr>
        <p:spPr>
          <a:xfrm>
            <a:off x="1173480" y="1889760"/>
            <a:ext cx="6263640" cy="4221480"/>
          </a:xfrm>
          <a:prstGeom prst="rect">
            <a:avLst/>
          </a:prstGeom>
          <a:noFill/>
          <a:ln>
            <a:noFill/>
          </a:ln>
        </p:spPr>
        <p:txBody>
          <a:bodyPr vert="horz" lIns="91425" tIns="91425" rIns="91425" bIns="91425" rtlCol="0" anchor="t" anchorCtr="0">
            <a:noAutofit/>
          </a:bodyPr>
          <a:lstStyle/>
          <a:p>
            <a:pPr marL="0" indent="228600">
              <a:lnSpc>
                <a:spcPct val="100000"/>
              </a:lnSpc>
              <a:spcAft>
                <a:spcPts val="0"/>
              </a:spcAft>
              <a:buClr>
                <a:schemeClr val="dk2"/>
              </a:buClr>
              <a:buSzPct val="25000"/>
              <a:buNone/>
            </a:pPr>
            <a:r>
              <a:rPr lang="en-US" sz="2400" b="1" i="1" dirty="0">
                <a:solidFill>
                  <a:schemeClr val="tx2">
                    <a:lumMod val="75000"/>
                  </a:schemeClr>
                </a:solidFill>
                <a:latin typeface="Verdana"/>
                <a:ea typeface="Verdana"/>
                <a:cs typeface="Verdana"/>
                <a:sym typeface="Verdana"/>
                <a:rtl val="0"/>
              </a:rPr>
              <a:t>“Students acquire knowledge and thinking skills best when they learn reciprocally, when they are asked to read, write, argue, and problem solve as they engage with text and with an organized body of essential knowledge.” </a:t>
            </a:r>
          </a:p>
          <a:p>
            <a:pPr marL="0" indent="228600">
              <a:lnSpc>
                <a:spcPct val="100000"/>
              </a:lnSpc>
              <a:spcAft>
                <a:spcPts val="0"/>
              </a:spcAft>
              <a:buClr>
                <a:schemeClr val="dk2"/>
              </a:buClr>
              <a:buSzPct val="25000"/>
              <a:buNone/>
            </a:pPr>
            <a:endParaRPr lang="en-US" sz="3200" dirty="0">
              <a:solidFill>
                <a:schemeClr val="tx2">
                  <a:lumMod val="75000"/>
                </a:schemeClr>
              </a:solidFill>
              <a:latin typeface="Calibri"/>
              <a:ea typeface="Calibri"/>
              <a:cs typeface="Calibri"/>
              <a:sym typeface="Calibri"/>
              <a:rtl val="0"/>
            </a:endParaRPr>
          </a:p>
          <a:p>
            <a:pPr marL="0" indent="228600">
              <a:lnSpc>
                <a:spcPct val="100000"/>
              </a:lnSpc>
              <a:spcAft>
                <a:spcPts val="0"/>
              </a:spcAft>
              <a:buClr>
                <a:schemeClr val="dk2"/>
              </a:buClr>
              <a:buSzPct val="25000"/>
              <a:buNone/>
            </a:pPr>
            <a:r>
              <a:rPr lang="en-US" sz="2400" b="1" dirty="0" smtClean="0">
                <a:solidFill>
                  <a:schemeClr val="tx2">
                    <a:lumMod val="75000"/>
                  </a:schemeClr>
                </a:solidFill>
                <a:latin typeface="Verdana"/>
                <a:ea typeface="Verdana"/>
                <a:cs typeface="Verdana"/>
                <a:sym typeface="Verdana"/>
                <a:rtl val="0"/>
              </a:rPr>
              <a:t>“</a:t>
            </a:r>
            <a:r>
              <a:rPr lang="en-US" sz="2400" b="1" dirty="0">
                <a:solidFill>
                  <a:schemeClr val="tx2">
                    <a:lumMod val="75000"/>
                  </a:schemeClr>
                </a:solidFill>
                <a:latin typeface="Verdana"/>
                <a:ea typeface="Verdana"/>
                <a:cs typeface="Verdana"/>
                <a:sym typeface="Verdana"/>
                <a:rtl val="0"/>
              </a:rPr>
              <a:t>We learn and retain information best when we have a chance to evaluate or think about it.”</a:t>
            </a:r>
          </a:p>
          <a:p>
            <a:pPr marL="396875" indent="-168275">
              <a:spcBef>
                <a:spcPts val="640"/>
              </a:spcBef>
              <a:spcAft>
                <a:spcPts val="0"/>
              </a:spcAft>
              <a:buClr>
                <a:schemeClr val="lt1"/>
              </a:buClr>
              <a:buNone/>
            </a:pPr>
            <a:endParaRPr sz="1200" dirty="0">
              <a:solidFill>
                <a:schemeClr val="tx1"/>
              </a:solidFill>
              <a:latin typeface="Calibri"/>
              <a:ea typeface="Calibri"/>
              <a:cs typeface="Calibri"/>
              <a:sym typeface="Calibri"/>
              <a:rtl val="0"/>
            </a:endParaRPr>
          </a:p>
          <a:p>
            <a:pPr marL="396875" indent="-346075" algn="ctr">
              <a:spcBef>
                <a:spcPts val="640"/>
              </a:spcBef>
              <a:spcAft>
                <a:spcPts val="0"/>
              </a:spcAft>
              <a:buClr>
                <a:schemeClr val="lt1"/>
              </a:buClr>
              <a:buSzPct val="25000"/>
              <a:buFont typeface="Calibri"/>
              <a:buChar char="●"/>
            </a:pPr>
            <a:r>
              <a:rPr lang="en-US" sz="1200" b="1" dirty="0" err="1">
                <a:solidFill>
                  <a:schemeClr val="tx1"/>
                </a:solidFill>
                <a:latin typeface="Calibri"/>
                <a:ea typeface="Calibri"/>
                <a:cs typeface="Calibri"/>
                <a:sym typeface="Calibri"/>
                <a:rtl val="0"/>
              </a:rPr>
              <a:t>Schmoker</a:t>
            </a:r>
            <a:r>
              <a:rPr lang="en-US" sz="1200" b="1" dirty="0">
                <a:solidFill>
                  <a:schemeClr val="tx1"/>
                </a:solidFill>
                <a:latin typeface="Calibri"/>
                <a:ea typeface="Calibri"/>
                <a:cs typeface="Calibri"/>
                <a:sym typeface="Calibri"/>
                <a:rtl val="0"/>
              </a:rPr>
              <a:t>, M</a:t>
            </a:r>
            <a:r>
              <a:rPr lang="en-US" sz="1200" b="1" i="1" dirty="0">
                <a:solidFill>
                  <a:schemeClr val="tx1"/>
                </a:solidFill>
                <a:latin typeface="Calibri"/>
                <a:ea typeface="Calibri"/>
                <a:cs typeface="Calibri"/>
                <a:sym typeface="Calibri"/>
                <a:rtl val="0"/>
              </a:rPr>
              <a:t>. Focus: Elevating the Essentials to Radically Improve Student Learning (2011) </a:t>
            </a:r>
            <a:r>
              <a:rPr lang="en-US" sz="1200" b="1" dirty="0">
                <a:solidFill>
                  <a:schemeClr val="tx1"/>
                </a:solidFill>
                <a:latin typeface="Calibri"/>
                <a:ea typeface="Calibri"/>
                <a:cs typeface="Calibri"/>
                <a:sym typeface="Calibri"/>
                <a:rtl val="0"/>
              </a:rPr>
              <a:t>ASCD: Alexandria. P. 32.</a:t>
            </a:r>
          </a:p>
          <a:p>
            <a:pPr marL="396875" indent="-320675" algn="ctr">
              <a:spcBef>
                <a:spcPts val="640"/>
              </a:spcBef>
              <a:spcAft>
                <a:spcPts val="0"/>
              </a:spcAft>
              <a:buClr>
                <a:schemeClr val="lt1"/>
              </a:buClr>
              <a:buNone/>
            </a:pPr>
            <a:endParaRPr sz="3200" dirty="0">
              <a:solidFill>
                <a:schemeClr val="lt1"/>
              </a:solidFill>
              <a:latin typeface="Calibri"/>
              <a:ea typeface="Calibri"/>
              <a:cs typeface="Calibri"/>
              <a:sym typeface="Calibri"/>
              <a:rtl val="0"/>
            </a:endParaRPr>
          </a:p>
        </p:txBody>
      </p:sp>
      <p:sp>
        <p:nvSpPr>
          <p:cNvPr id="302" name="Shape 302"/>
          <p:cNvSpPr txBox="1">
            <a:spLocks noGrp="1"/>
          </p:cNvSpPr>
          <p:nvPr>
            <p:ph type="title"/>
          </p:nvPr>
        </p:nvSpPr>
        <p:spPr>
          <a:xfrm>
            <a:off x="1173480" y="713230"/>
            <a:ext cx="8229600" cy="738633"/>
          </a:xfrm>
          <a:prstGeom prst="rect">
            <a:avLst/>
          </a:prstGeom>
          <a:solidFill>
            <a:schemeClr val="tx2">
              <a:lumMod val="40000"/>
              <a:lumOff val="60000"/>
            </a:schemeClr>
          </a:solidFill>
          <a:ln>
            <a:noFill/>
          </a:ln>
        </p:spPr>
        <p:txBody>
          <a:bodyPr vert="horz" lIns="91425" tIns="91425" rIns="91425" bIns="91425" rtlCol="0" anchor="b" anchorCtr="0">
            <a:noAutofit/>
          </a:bodyPr>
          <a:lstStyle/>
          <a:p>
            <a:pPr indent="228600">
              <a:lnSpc>
                <a:spcPct val="100000"/>
              </a:lnSpc>
              <a:buSzPct val="25000"/>
            </a:pPr>
            <a:r>
              <a:rPr lang="en-US" sz="3600" b="1">
                <a:solidFill>
                  <a:srgbClr val="FF0000"/>
                </a:solidFill>
                <a:latin typeface="Arial"/>
                <a:ea typeface="Arial"/>
                <a:cs typeface="Arial"/>
                <a:sym typeface="Arial"/>
                <a:rtl val="0"/>
              </a:rPr>
              <a:t>THINKING</a:t>
            </a:r>
          </a:p>
        </p:txBody>
      </p:sp>
      <p:pic>
        <p:nvPicPr>
          <p:cNvPr id="303" name="Shape 303"/>
          <p:cNvPicPr preferRelativeResize="0"/>
          <p:nvPr/>
        </p:nvPicPr>
        <p:blipFill rotWithShape="1">
          <a:blip r:embed="rId3">
            <a:alphaModFix/>
          </a:blip>
          <a:srcRect/>
          <a:stretch/>
        </p:blipFill>
        <p:spPr>
          <a:xfrm>
            <a:off x="8213523" y="3672841"/>
            <a:ext cx="3377284" cy="2438399"/>
          </a:xfrm>
          <a:prstGeom prst="rect">
            <a:avLst/>
          </a:prstGeom>
          <a:noFill/>
          <a:ln>
            <a:noFill/>
          </a:ln>
        </p:spPr>
      </p:pic>
    </p:spTree>
    <p:extLst>
      <p:ext uri="{BB962C8B-B14F-4D97-AF65-F5344CB8AC3E}">
        <p14:creationId xmlns:p14="http://schemas.microsoft.com/office/powerpoint/2010/main" val="676015525"/>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Perseverance/struggle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5393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Action 3B</a:t>
            </a:r>
            <a:endParaRPr lang="en-US" dirty="0"/>
          </a:p>
        </p:txBody>
      </p:sp>
      <p:sp>
        <p:nvSpPr>
          <p:cNvPr id="3" name="Content Placeholder 2"/>
          <p:cNvSpPr>
            <a:spLocks noGrp="1"/>
          </p:cNvSpPr>
          <p:nvPr>
            <p:ph idx="1"/>
          </p:nvPr>
        </p:nvSpPr>
        <p:spPr/>
        <p:txBody>
          <a:bodyPr/>
          <a:lstStyle/>
          <a:p>
            <a:r>
              <a:rPr lang="en-US" dirty="0"/>
              <a:t>The teacher expects evidence and precision from students and probes students’ answers accordingly. Students display persistence in providing textual evidence to answers and responses, orally and/or in </a:t>
            </a:r>
            <a:r>
              <a:rPr lang="en-US" dirty="0" smtClean="0"/>
              <a:t>writing.</a:t>
            </a:r>
          </a:p>
          <a:p>
            <a:pPr lvl="1"/>
            <a:r>
              <a:rPr lang="en-US" dirty="0" smtClean="0"/>
              <a:t>The teacher </a:t>
            </a:r>
            <a:r>
              <a:rPr lang="en-US" dirty="0"/>
              <a:t>does not accept “general” statements as evidence, but pushes for clear and specific evidence that adequately backs up a student’s </a:t>
            </a:r>
            <a:r>
              <a:rPr lang="en-US" dirty="0" smtClean="0"/>
              <a:t>response.</a:t>
            </a:r>
          </a:p>
          <a:p>
            <a:pPr lvl="1"/>
            <a:r>
              <a:rPr lang="en-US" dirty="0" smtClean="0"/>
              <a:t>During </a:t>
            </a:r>
            <a:r>
              <a:rPr lang="en-US" dirty="0"/>
              <a:t>whole group instruction, the teacher cold calls on students and pushes them for the best evidence possible</a:t>
            </a:r>
            <a:r>
              <a:rPr lang="en-US" dirty="0"/>
              <a:t> </a:t>
            </a:r>
            <a:endParaRPr lang="en-US" dirty="0" smtClean="0"/>
          </a:p>
          <a:p>
            <a:pPr lvl="1"/>
            <a:r>
              <a:rPr lang="en-US" dirty="0" smtClean="0"/>
              <a:t>When </a:t>
            </a:r>
            <a:r>
              <a:rPr lang="en-US" dirty="0"/>
              <a:t>students are working alone or with a partner, the teacher utilizes “Praise, Prompt, and Leave” to push students who need re-direction or whose responses need to be more specific</a:t>
            </a:r>
            <a:r>
              <a:rPr lang="en-US" dirty="0"/>
              <a:t> </a:t>
            </a:r>
            <a:endParaRPr lang="en-US" dirty="0" smtClean="0"/>
          </a:p>
          <a:p>
            <a:pPr lvl="1"/>
            <a:r>
              <a:rPr lang="en-US" dirty="0" smtClean="0"/>
              <a:t>The </a:t>
            </a:r>
            <a:r>
              <a:rPr lang="en-US" dirty="0"/>
              <a:t>teacher utilizes information gained from questioning and circulating among a majority of the students to determine if re-teaching is necessary within each chunk</a:t>
            </a:r>
            <a:r>
              <a:rPr lang="en-US" dirty="0"/>
              <a:t> </a:t>
            </a:r>
          </a:p>
        </p:txBody>
      </p:sp>
    </p:spTree>
    <p:extLst>
      <p:ext uri="{BB962C8B-B14F-4D97-AF65-F5344CB8AC3E}">
        <p14:creationId xmlns:p14="http://schemas.microsoft.com/office/powerpoint/2010/main" val="996346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examples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How to push for clear specific </a:t>
            </a:r>
            <a:r>
              <a:rPr lang="mr-IN" dirty="0" smtClean="0"/>
              <a:t>–</a:t>
            </a:r>
            <a:r>
              <a:rPr lang="en-US" dirty="0" smtClean="0"/>
              <a:t> stretch it</a:t>
            </a:r>
          </a:p>
          <a:p>
            <a:endParaRPr lang="en-US" dirty="0"/>
          </a:p>
          <a:p>
            <a:r>
              <a:rPr lang="en-US" dirty="0" smtClean="0"/>
              <a:t>Text evidence</a:t>
            </a:r>
            <a:endParaRPr lang="en-US" dirty="0"/>
          </a:p>
        </p:txBody>
      </p:sp>
    </p:spTree>
    <p:extLst>
      <p:ext uri="{BB962C8B-B14F-4D97-AF65-F5344CB8AC3E}">
        <p14:creationId xmlns:p14="http://schemas.microsoft.com/office/powerpoint/2010/main" val="1932571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Mastery</a:t>
            </a:r>
            <a:endParaRPr lang="en-US" dirty="0"/>
          </a:p>
        </p:txBody>
      </p:sp>
      <p:sp>
        <p:nvSpPr>
          <p:cNvPr id="3" name="Content Placeholder 2"/>
          <p:cNvSpPr>
            <a:spLocks noGrp="1"/>
          </p:cNvSpPr>
          <p:nvPr>
            <p:ph idx="1"/>
          </p:nvPr>
        </p:nvSpPr>
        <p:spPr/>
        <p:txBody>
          <a:bodyPr/>
          <a:lstStyle/>
          <a:p>
            <a:r>
              <a:rPr lang="en-US" b="1" dirty="0"/>
              <a:t>Teaching to mastery of all students is targeted throughout the lesson</a:t>
            </a:r>
            <a:r>
              <a:rPr lang="en-US" dirty="0"/>
              <a:t> </a:t>
            </a:r>
          </a:p>
        </p:txBody>
      </p:sp>
    </p:spTree>
    <p:extLst>
      <p:ext uri="{BB962C8B-B14F-4D97-AF65-F5344CB8AC3E}">
        <p14:creationId xmlns:p14="http://schemas.microsoft.com/office/powerpoint/2010/main" val="119739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188309" y="897452"/>
            <a:ext cx="8381999" cy="849431"/>
          </a:xfrm>
          <a:prstGeom prst="rect">
            <a:avLst/>
          </a:prstGeom>
          <a:noFill/>
          <a:ln>
            <a:noFill/>
          </a:ln>
        </p:spPr>
        <p:txBody>
          <a:bodyPr vert="horz" lIns="91425" tIns="91425" rIns="91425" bIns="91425" rtlCol="0" anchor="t" anchorCtr="0">
            <a:noAutofit/>
          </a:bodyPr>
          <a:lstStyle/>
          <a:p>
            <a:pPr>
              <a:lnSpc>
                <a:spcPct val="90000"/>
              </a:lnSpc>
              <a:spcBef>
                <a:spcPts val="0"/>
              </a:spcBef>
              <a:buClr>
                <a:srgbClr val="FFFFB9"/>
              </a:buClr>
              <a:buSzPct val="25000"/>
            </a:pPr>
            <a:r>
              <a:rPr lang="en-US">
                <a:solidFill>
                  <a:schemeClr val="dk1"/>
                </a:solidFill>
                <a:latin typeface="Calibri"/>
                <a:ea typeface="Calibri"/>
                <a:cs typeface="Calibri"/>
                <a:sym typeface="Calibri"/>
                <a:rtl val="0"/>
              </a:rPr>
              <a:t>STAGGERING STATISTICS</a:t>
            </a:r>
          </a:p>
        </p:txBody>
      </p:sp>
      <p:sp>
        <p:nvSpPr>
          <p:cNvPr id="107" name="Shape 107"/>
          <p:cNvSpPr/>
          <p:nvPr/>
        </p:nvSpPr>
        <p:spPr>
          <a:xfrm>
            <a:off x="1188309" y="1746883"/>
            <a:ext cx="10105767" cy="3323986"/>
          </a:xfrm>
          <a:prstGeom prst="rect">
            <a:avLst/>
          </a:prstGeom>
          <a:noFill/>
          <a:ln>
            <a:noFill/>
          </a:ln>
        </p:spPr>
        <p:txBody>
          <a:bodyPr lIns="91425" tIns="45700" rIns="91425" bIns="45700" anchor="t" anchorCtr="0">
            <a:noAutofit/>
          </a:bodyPr>
          <a:lstStyle/>
          <a:p>
            <a:pPr algn="ctr">
              <a:buClr>
                <a:srgbClr val="000000"/>
              </a:buClr>
              <a:buSzPct val="25000"/>
            </a:pPr>
            <a:r>
              <a:rPr lang="en-US" sz="3000" b="1" dirty="0">
                <a:solidFill>
                  <a:schemeClr val="dk1"/>
                </a:solidFill>
                <a:latin typeface="Arial"/>
                <a:ea typeface="Arial"/>
                <a:cs typeface="Arial"/>
                <a:sym typeface="Arial"/>
                <a:rtl val="0"/>
              </a:rPr>
              <a:t>"Nearly 85 percent of the juveniles who face trial in the juvenile court system are functionally illiterate, proving that there is a close relationship between illiteracy and crime and more than 60 percent of all inmates are functionally illiterate.”</a:t>
            </a:r>
          </a:p>
        </p:txBody>
      </p:sp>
      <p:pic>
        <p:nvPicPr>
          <p:cNvPr id="108" name="Shape 108"/>
          <p:cNvPicPr preferRelativeResize="0"/>
          <p:nvPr/>
        </p:nvPicPr>
        <p:blipFill rotWithShape="1">
          <a:blip r:embed="rId3">
            <a:alphaModFix/>
          </a:blip>
          <a:srcRect/>
          <a:stretch/>
        </p:blipFill>
        <p:spPr>
          <a:xfrm>
            <a:off x="4376352" y="4199238"/>
            <a:ext cx="3200398" cy="2129719"/>
          </a:xfrm>
          <a:prstGeom prst="rect">
            <a:avLst/>
          </a:prstGeom>
          <a:noFill/>
          <a:ln>
            <a:noFill/>
          </a:ln>
        </p:spPr>
      </p:pic>
    </p:spTree>
    <p:extLst>
      <p:ext uri="{BB962C8B-B14F-4D97-AF65-F5344CB8AC3E}">
        <p14:creationId xmlns:p14="http://schemas.microsoft.com/office/powerpoint/2010/main" val="32672413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138882" y="871523"/>
            <a:ext cx="8381999" cy="849431"/>
          </a:xfrm>
          <a:prstGeom prst="rect">
            <a:avLst/>
          </a:prstGeom>
          <a:noFill/>
          <a:ln>
            <a:noFill/>
          </a:ln>
        </p:spPr>
        <p:txBody>
          <a:bodyPr vert="horz" lIns="91425" tIns="91425" rIns="91425" bIns="91425" rtlCol="0" anchor="t" anchorCtr="0">
            <a:noAutofit/>
          </a:bodyPr>
          <a:lstStyle/>
          <a:p>
            <a:pPr>
              <a:lnSpc>
                <a:spcPct val="90000"/>
              </a:lnSpc>
              <a:spcBef>
                <a:spcPts val="0"/>
              </a:spcBef>
              <a:buClr>
                <a:srgbClr val="FFFFB9"/>
              </a:buClr>
              <a:buSzPct val="25000"/>
            </a:pPr>
            <a:r>
              <a:rPr lang="en-US">
                <a:solidFill>
                  <a:schemeClr val="dk1"/>
                </a:solidFill>
                <a:latin typeface="Calibri"/>
                <a:ea typeface="Calibri"/>
                <a:cs typeface="Calibri"/>
                <a:sym typeface="Calibri"/>
                <a:rtl val="0"/>
              </a:rPr>
              <a:t>STAGGERING STATISTICS</a:t>
            </a:r>
          </a:p>
        </p:txBody>
      </p:sp>
      <p:sp>
        <p:nvSpPr>
          <p:cNvPr id="114" name="Shape 114"/>
          <p:cNvSpPr txBox="1">
            <a:spLocks noGrp="1"/>
          </p:cNvSpPr>
          <p:nvPr>
            <p:ph type="body" idx="1"/>
          </p:nvPr>
        </p:nvSpPr>
        <p:spPr>
          <a:xfrm>
            <a:off x="1905001" y="1144676"/>
            <a:ext cx="8381999" cy="1064877"/>
          </a:xfrm>
          <a:prstGeom prst="rect">
            <a:avLst/>
          </a:prstGeom>
          <a:noFill/>
          <a:ln>
            <a:noFill/>
          </a:ln>
        </p:spPr>
        <p:txBody>
          <a:bodyPr vert="horz" lIns="91425" tIns="91425" rIns="91425" bIns="91425" rtlCol="0" anchor="t" anchorCtr="0">
            <a:noAutofit/>
          </a:bodyPr>
          <a:lstStyle/>
          <a:p>
            <a:pPr marL="396875" indent="-282575">
              <a:spcBef>
                <a:spcPts val="0"/>
              </a:spcBef>
              <a:spcAft>
                <a:spcPts val="0"/>
              </a:spcAft>
              <a:buClr>
                <a:schemeClr val="lt1"/>
              </a:buClr>
              <a:buNone/>
            </a:pPr>
            <a:endParaRPr sz="3200">
              <a:solidFill>
                <a:schemeClr val="lt1"/>
              </a:solidFill>
              <a:latin typeface="Calibri"/>
              <a:ea typeface="Calibri"/>
              <a:cs typeface="Calibri"/>
              <a:sym typeface="Calibri"/>
              <a:rtl val="0"/>
            </a:endParaRPr>
          </a:p>
          <a:p>
            <a:pPr marL="396875" indent="-282575">
              <a:spcBef>
                <a:spcPts val="640"/>
              </a:spcBef>
              <a:spcAft>
                <a:spcPts val="0"/>
              </a:spcAft>
              <a:buClr>
                <a:schemeClr val="lt1"/>
              </a:buClr>
              <a:buNone/>
            </a:pPr>
            <a:endParaRPr sz="3200">
              <a:solidFill>
                <a:schemeClr val="lt1"/>
              </a:solidFill>
              <a:latin typeface="Calibri"/>
              <a:ea typeface="Calibri"/>
              <a:cs typeface="Calibri"/>
              <a:sym typeface="Calibri"/>
              <a:rtl val="0"/>
            </a:endParaRPr>
          </a:p>
        </p:txBody>
      </p:sp>
      <p:sp>
        <p:nvSpPr>
          <p:cNvPr id="115" name="Shape 115"/>
          <p:cNvSpPr/>
          <p:nvPr/>
        </p:nvSpPr>
        <p:spPr>
          <a:xfrm>
            <a:off x="1138881" y="1727668"/>
            <a:ext cx="10303475" cy="3554818"/>
          </a:xfrm>
          <a:prstGeom prst="rect">
            <a:avLst/>
          </a:prstGeom>
          <a:noFill/>
          <a:ln>
            <a:noFill/>
          </a:ln>
        </p:spPr>
        <p:txBody>
          <a:bodyPr lIns="91425" tIns="45700" rIns="91425" bIns="45700" anchor="t" anchorCtr="0">
            <a:noAutofit/>
          </a:bodyPr>
          <a:lstStyle/>
          <a:p>
            <a:pPr>
              <a:buClr>
                <a:srgbClr val="000000"/>
              </a:buClr>
              <a:buSzPct val="25000"/>
            </a:pPr>
            <a:r>
              <a:rPr lang="en-US" sz="2400" b="1" dirty="0">
                <a:solidFill>
                  <a:schemeClr val="dk1"/>
                </a:solidFill>
                <a:latin typeface="Arial"/>
                <a:ea typeface="Arial"/>
                <a:cs typeface="Arial"/>
                <a:sym typeface="Arial"/>
                <a:rtl val="0"/>
              </a:rPr>
              <a:t>"75 percent of Americans who receive food stamps perform at the lowest 2 levels of literacy, and 90 percent of high school dropouts are on welfare." </a:t>
            </a:r>
          </a:p>
          <a:p>
            <a:pPr>
              <a:buClr>
                <a:srgbClr val="000000"/>
              </a:buClr>
            </a:pPr>
            <a:endParaRPr sz="2400" dirty="0">
              <a:solidFill>
                <a:srgbClr val="000000"/>
              </a:solidFill>
              <a:latin typeface="Arial"/>
              <a:ea typeface="Arial"/>
              <a:cs typeface="Arial"/>
              <a:sym typeface="Arial"/>
              <a:rtl val="0"/>
            </a:endParaRPr>
          </a:p>
          <a:p>
            <a:pPr>
              <a:buClr>
                <a:srgbClr val="000000"/>
              </a:buClr>
            </a:pPr>
            <a:endParaRPr sz="2400" dirty="0">
              <a:solidFill>
                <a:srgbClr val="000000"/>
              </a:solidFill>
              <a:latin typeface="Arial"/>
              <a:ea typeface="Arial"/>
              <a:cs typeface="Arial"/>
              <a:sym typeface="Arial"/>
              <a:rtl val="0"/>
            </a:endParaRPr>
          </a:p>
          <a:p>
            <a:pPr>
              <a:buClr>
                <a:srgbClr val="000000"/>
              </a:buClr>
              <a:buSzPct val="25000"/>
            </a:pPr>
            <a:r>
              <a:rPr lang="en-US" sz="2400" b="1" dirty="0">
                <a:solidFill>
                  <a:schemeClr val="dk1"/>
                </a:solidFill>
                <a:latin typeface="Arial"/>
                <a:ea typeface="Arial"/>
                <a:cs typeface="Arial"/>
                <a:sym typeface="Arial"/>
                <a:rtl val="0"/>
              </a:rPr>
              <a:t>"Reports show that low literacy directly costs the healthcare industry over $70 million every year."</a:t>
            </a:r>
          </a:p>
        </p:txBody>
      </p:sp>
      <p:pic>
        <p:nvPicPr>
          <p:cNvPr id="116" name="Shape 116"/>
          <p:cNvPicPr preferRelativeResize="0"/>
          <p:nvPr/>
        </p:nvPicPr>
        <p:blipFill rotWithShape="1">
          <a:blip r:embed="rId3">
            <a:alphaModFix/>
          </a:blip>
          <a:srcRect/>
          <a:stretch/>
        </p:blipFill>
        <p:spPr>
          <a:xfrm>
            <a:off x="8211193" y="4410948"/>
            <a:ext cx="2619375" cy="1743075"/>
          </a:xfrm>
          <a:prstGeom prst="rect">
            <a:avLst/>
          </a:prstGeom>
          <a:noFill/>
          <a:ln>
            <a:noFill/>
          </a:ln>
        </p:spPr>
      </p:pic>
    </p:spTree>
    <p:extLst>
      <p:ext uri="{BB962C8B-B14F-4D97-AF65-F5344CB8AC3E}">
        <p14:creationId xmlns:p14="http://schemas.microsoft.com/office/powerpoint/2010/main" val="169181697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46" y="-21190"/>
            <a:ext cx="11191446" cy="6858000"/>
          </a:xfrm>
          <a:prstGeom prst="rect">
            <a:avLst/>
          </a:prstGeom>
        </p:spPr>
      </p:pic>
      <p:sp>
        <p:nvSpPr>
          <p:cNvPr id="121" name="Shape 121"/>
          <p:cNvSpPr txBox="1">
            <a:spLocks noGrp="1"/>
          </p:cNvSpPr>
          <p:nvPr>
            <p:ph type="title"/>
          </p:nvPr>
        </p:nvSpPr>
        <p:spPr>
          <a:xfrm>
            <a:off x="1285103" y="189059"/>
            <a:ext cx="9973807" cy="1538853"/>
          </a:xfrm>
          <a:prstGeom prst="rect">
            <a:avLst/>
          </a:prstGeom>
          <a:noFill/>
          <a:ln>
            <a:noFill/>
          </a:ln>
        </p:spPr>
        <p:txBody>
          <a:bodyPr vert="horz" lIns="91425" tIns="91425" rIns="91425" bIns="91425" rtlCol="0" anchor="t" anchorCtr="0">
            <a:noAutofit/>
          </a:bodyPr>
          <a:lstStyle/>
          <a:p>
            <a:pPr algn="ctr">
              <a:lnSpc>
                <a:spcPct val="100000"/>
              </a:lnSpc>
              <a:spcBef>
                <a:spcPts val="0"/>
              </a:spcBef>
              <a:buClr>
                <a:schemeClr val="dk2"/>
              </a:buClr>
              <a:buSzPct val="25000"/>
            </a:pPr>
            <a:r>
              <a:rPr lang="en-US" sz="4400" b="1" dirty="0">
                <a:solidFill>
                  <a:srgbClr val="1155CC"/>
                </a:solidFill>
                <a:latin typeface="Arial"/>
                <a:ea typeface="Arial"/>
                <a:cs typeface="Arial"/>
                <a:sym typeface="Arial"/>
                <a:rtl val="0"/>
              </a:rPr>
              <a:t>Literacy is the </a:t>
            </a:r>
            <a:r>
              <a:rPr lang="en-US" sz="4400" b="1" dirty="0" smtClean="0">
                <a:solidFill>
                  <a:srgbClr val="1155CC"/>
                </a:solidFill>
                <a:latin typeface="Arial"/>
                <a:ea typeface="Arial"/>
                <a:cs typeface="Arial"/>
                <a:sym typeface="Arial"/>
                <a:rtl val="0"/>
              </a:rPr>
              <a:t>Spine to </a:t>
            </a:r>
            <a:r>
              <a:rPr lang="en-US" sz="4400" b="1" dirty="0">
                <a:solidFill>
                  <a:srgbClr val="1155CC"/>
                </a:solidFill>
                <a:latin typeface="Arial"/>
                <a:ea typeface="Arial"/>
                <a:cs typeface="Arial"/>
                <a:sym typeface="Arial"/>
                <a:rtl val="0"/>
              </a:rPr>
              <a:t>Learning</a:t>
            </a:r>
          </a:p>
        </p:txBody>
      </p:sp>
      <p:sp>
        <p:nvSpPr>
          <p:cNvPr id="122" name="Shape 122"/>
          <p:cNvSpPr txBox="1">
            <a:spLocks noGrp="1"/>
          </p:cNvSpPr>
          <p:nvPr>
            <p:ph type="body" idx="1"/>
          </p:nvPr>
        </p:nvSpPr>
        <p:spPr>
          <a:xfrm>
            <a:off x="1285102" y="4543763"/>
            <a:ext cx="9489989" cy="2314237"/>
          </a:xfrm>
          <a:prstGeom prst="rect">
            <a:avLst/>
          </a:prstGeom>
          <a:solidFill>
            <a:srgbClr val="FFF2CC"/>
          </a:solidFill>
          <a:ln>
            <a:noFill/>
          </a:ln>
        </p:spPr>
        <p:txBody>
          <a:bodyPr vert="horz" lIns="91425" tIns="91425" rIns="91425" bIns="91425" rtlCol="0" anchor="t" anchorCtr="0">
            <a:noAutofit/>
          </a:bodyPr>
          <a:lstStyle/>
          <a:p>
            <a:pPr marL="120650" indent="-6350" algn="ctr">
              <a:lnSpc>
                <a:spcPct val="100000"/>
              </a:lnSpc>
              <a:spcBef>
                <a:spcPts val="0"/>
              </a:spcBef>
              <a:spcAft>
                <a:spcPts val="0"/>
              </a:spcAft>
              <a:buClr>
                <a:srgbClr val="000080"/>
              </a:buClr>
              <a:buSzPct val="25000"/>
              <a:buNone/>
            </a:pPr>
            <a:r>
              <a:rPr lang="en-US" b="1" dirty="0">
                <a:solidFill>
                  <a:srgbClr val="00B050"/>
                </a:solidFill>
                <a:latin typeface="Trebuchet MS"/>
                <a:ea typeface="Trebuchet MS"/>
                <a:cs typeface="Trebuchet MS"/>
                <a:sym typeface="Trebuchet MS"/>
                <a:rtl val="0"/>
              </a:rPr>
              <a:t>“Think of literacy as a spine; it holds everything together.  The branches of learning connect to it, meaning that ALL teachers have a responsibility to teach literacy.”  </a:t>
            </a:r>
          </a:p>
          <a:p>
            <a:pPr marL="120650" indent="-6350">
              <a:lnSpc>
                <a:spcPct val="100000"/>
              </a:lnSpc>
              <a:spcBef>
                <a:spcPts val="640"/>
              </a:spcBef>
              <a:spcAft>
                <a:spcPts val="0"/>
              </a:spcAft>
              <a:buClr>
                <a:srgbClr val="000080"/>
              </a:buClr>
              <a:buSzPct val="25000"/>
              <a:buNone/>
            </a:pPr>
            <a:r>
              <a:rPr lang="en-US" sz="1800" b="1" dirty="0">
                <a:solidFill>
                  <a:srgbClr val="51D172"/>
                </a:solidFill>
                <a:latin typeface="Trebuchet MS"/>
                <a:ea typeface="Trebuchet MS"/>
                <a:cs typeface="Trebuchet MS"/>
                <a:sym typeface="Trebuchet MS"/>
                <a:rtl val="0"/>
              </a:rPr>
              <a:t>Vicky Phillips and Carina Wong</a:t>
            </a:r>
          </a:p>
          <a:p>
            <a:pPr marL="120650" indent="-6350">
              <a:lnSpc>
                <a:spcPct val="100000"/>
              </a:lnSpc>
              <a:spcBef>
                <a:spcPts val="640"/>
              </a:spcBef>
              <a:spcAft>
                <a:spcPts val="0"/>
              </a:spcAft>
              <a:buClr>
                <a:srgbClr val="000080"/>
              </a:buClr>
              <a:buSzPct val="25000"/>
              <a:buNone/>
            </a:pPr>
            <a:r>
              <a:rPr lang="en-US" sz="1600" b="1" dirty="0" err="1">
                <a:solidFill>
                  <a:srgbClr val="000000"/>
                </a:solidFill>
                <a:latin typeface="Arial"/>
                <a:ea typeface="Arial"/>
                <a:cs typeface="Arial"/>
                <a:sym typeface="Arial"/>
                <a:rtl val="0"/>
              </a:rPr>
              <a:t>Schmoker</a:t>
            </a:r>
            <a:r>
              <a:rPr lang="en-US" sz="1600" b="1" dirty="0">
                <a:solidFill>
                  <a:srgbClr val="000000"/>
                </a:solidFill>
                <a:latin typeface="Arial"/>
                <a:ea typeface="Arial"/>
                <a:cs typeface="Arial"/>
                <a:sym typeface="Arial"/>
                <a:rtl val="0"/>
              </a:rPr>
              <a:t>, M</a:t>
            </a:r>
            <a:r>
              <a:rPr lang="en-US" sz="1600" b="1" i="1" dirty="0">
                <a:solidFill>
                  <a:srgbClr val="000000"/>
                </a:solidFill>
                <a:latin typeface="Arial"/>
                <a:ea typeface="Arial"/>
                <a:cs typeface="Arial"/>
                <a:sym typeface="Arial"/>
                <a:rtl val="0"/>
              </a:rPr>
              <a:t>. Focus: Elevating the Essentials to Radically Improve Student Learning (2011) </a:t>
            </a:r>
            <a:r>
              <a:rPr lang="en-US" sz="1600" b="1" dirty="0">
                <a:solidFill>
                  <a:srgbClr val="000000"/>
                </a:solidFill>
                <a:latin typeface="Arial"/>
                <a:ea typeface="Arial"/>
                <a:cs typeface="Arial"/>
                <a:sym typeface="Arial"/>
                <a:rtl val="0"/>
              </a:rPr>
              <a:t>ASCD: Alexandria. P. 50.</a:t>
            </a:r>
          </a:p>
          <a:p>
            <a:pPr marL="120650" indent="-6350">
              <a:lnSpc>
                <a:spcPct val="100000"/>
              </a:lnSpc>
              <a:spcBef>
                <a:spcPts val="640"/>
              </a:spcBef>
              <a:spcAft>
                <a:spcPts val="0"/>
              </a:spcAft>
              <a:buClr>
                <a:srgbClr val="000080"/>
              </a:buClr>
              <a:buNone/>
            </a:pPr>
            <a:endParaRPr sz="3200" dirty="0">
              <a:solidFill>
                <a:schemeClr val="lt1"/>
              </a:solidFill>
              <a:latin typeface="Calibri"/>
              <a:ea typeface="Calibri"/>
              <a:cs typeface="Calibri"/>
              <a:sym typeface="Calibri"/>
              <a:rtl val="0"/>
            </a:endParaRPr>
          </a:p>
        </p:txBody>
      </p:sp>
    </p:spTree>
    <p:extLst>
      <p:ext uri="{BB962C8B-B14F-4D97-AF65-F5344CB8AC3E}">
        <p14:creationId xmlns:p14="http://schemas.microsoft.com/office/powerpoint/2010/main" val="1576888979"/>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410731" y="946879"/>
            <a:ext cx="8381999" cy="664796"/>
          </a:xfrm>
          <a:prstGeom prst="rect">
            <a:avLst/>
          </a:prstGeom>
          <a:noFill/>
          <a:ln>
            <a:noFill/>
          </a:ln>
        </p:spPr>
        <p:txBody>
          <a:bodyPr vert="horz" lIns="91425" tIns="91425" rIns="91425" bIns="91425" rtlCol="0" anchor="t" anchorCtr="0">
            <a:noAutofit/>
          </a:bodyPr>
          <a:lstStyle/>
          <a:p>
            <a:pPr>
              <a:lnSpc>
                <a:spcPct val="90000"/>
              </a:lnSpc>
              <a:spcBef>
                <a:spcPts val="0"/>
              </a:spcBef>
              <a:buClr>
                <a:srgbClr val="FFFFB9"/>
              </a:buClr>
              <a:buSzPct val="25000"/>
            </a:pPr>
            <a:r>
              <a:rPr lang="en-US" sz="3000" b="1" dirty="0">
                <a:solidFill>
                  <a:schemeClr val="dk1"/>
                </a:solidFill>
                <a:latin typeface="Calibri"/>
                <a:ea typeface="Calibri"/>
                <a:cs typeface="Calibri"/>
                <a:sym typeface="Calibri"/>
                <a:rtl val="0"/>
              </a:rPr>
              <a:t>Dr. </a:t>
            </a:r>
            <a:r>
              <a:rPr lang="en-US" sz="3000" b="1" dirty="0" err="1">
                <a:solidFill>
                  <a:schemeClr val="dk1"/>
                </a:solidFill>
                <a:latin typeface="Calibri"/>
                <a:ea typeface="Calibri"/>
                <a:cs typeface="Calibri"/>
                <a:sym typeface="Calibri"/>
                <a:rtl val="0"/>
              </a:rPr>
              <a:t>Riddile</a:t>
            </a:r>
            <a:r>
              <a:rPr lang="en-US" sz="3000" b="1" dirty="0">
                <a:solidFill>
                  <a:schemeClr val="dk1"/>
                </a:solidFill>
                <a:latin typeface="Calibri"/>
                <a:ea typeface="Calibri"/>
                <a:cs typeface="Calibri"/>
                <a:sym typeface="Calibri"/>
                <a:rtl val="0"/>
              </a:rPr>
              <a:t>, Foundation for Moving Forward</a:t>
            </a:r>
          </a:p>
        </p:txBody>
      </p:sp>
      <p:sp>
        <p:nvSpPr>
          <p:cNvPr id="128" name="Shape 128"/>
          <p:cNvSpPr txBox="1">
            <a:spLocks noGrp="1"/>
          </p:cNvSpPr>
          <p:nvPr>
            <p:ph type="body" idx="1"/>
          </p:nvPr>
        </p:nvSpPr>
        <p:spPr>
          <a:xfrm>
            <a:off x="1692527" y="1866885"/>
            <a:ext cx="8201159" cy="4262065"/>
          </a:xfrm>
          <a:prstGeom prst="rect">
            <a:avLst/>
          </a:prstGeom>
          <a:solidFill>
            <a:srgbClr val="D8D8D8"/>
          </a:solidFill>
          <a:ln>
            <a:noFill/>
          </a:ln>
        </p:spPr>
        <p:txBody>
          <a:bodyPr vert="horz" lIns="91425" tIns="91425" rIns="91425" bIns="91425" rtlCol="0" anchor="t" anchorCtr="0">
            <a:noAutofit/>
          </a:bodyPr>
          <a:lstStyle/>
          <a:p>
            <a:pPr marL="120650" indent="-6350">
              <a:spcBef>
                <a:spcPts val="0"/>
              </a:spcBef>
              <a:spcAft>
                <a:spcPts val="0"/>
              </a:spcAft>
              <a:buClr>
                <a:schemeClr val="lt1"/>
              </a:buClr>
              <a:buNone/>
            </a:pPr>
            <a:endParaRPr sz="3200" dirty="0">
              <a:solidFill>
                <a:schemeClr val="lt1"/>
              </a:solidFill>
              <a:latin typeface="Calibri"/>
              <a:ea typeface="Calibri"/>
              <a:cs typeface="Calibri"/>
              <a:sym typeface="Calibri"/>
              <a:rtl val="0"/>
            </a:endParaRPr>
          </a:p>
          <a:p>
            <a:pPr marL="396875" indent="-282575">
              <a:spcBef>
                <a:spcPts val="640"/>
              </a:spcBef>
              <a:spcAft>
                <a:spcPts val="0"/>
              </a:spcAft>
              <a:buClr>
                <a:schemeClr val="lt1"/>
              </a:buClr>
              <a:buSzPct val="59090"/>
              <a:buFont typeface="Calibri"/>
              <a:buChar char="●"/>
            </a:pPr>
            <a:r>
              <a:rPr lang="en-US" sz="2200" dirty="0">
                <a:solidFill>
                  <a:schemeClr val="dk1"/>
                </a:solidFill>
                <a:latin typeface="Calibri"/>
                <a:ea typeface="Calibri"/>
                <a:cs typeface="Calibri"/>
                <a:sym typeface="Calibri"/>
                <a:rtl val="0"/>
              </a:rPr>
              <a:t>Changed Culture – </a:t>
            </a:r>
            <a:r>
              <a:rPr lang="en-US" sz="2200" i="1" dirty="0">
                <a:solidFill>
                  <a:schemeClr val="dk1"/>
                </a:solidFill>
                <a:latin typeface="Calibri"/>
                <a:ea typeface="Calibri"/>
                <a:cs typeface="Calibri"/>
                <a:sym typeface="Calibri"/>
                <a:rtl val="0"/>
              </a:rPr>
              <a:t>Mindsets</a:t>
            </a:r>
            <a:r>
              <a:rPr lang="en-US" sz="2200" dirty="0">
                <a:solidFill>
                  <a:schemeClr val="dk1"/>
                </a:solidFill>
                <a:latin typeface="Calibri"/>
                <a:ea typeface="Calibri"/>
                <a:cs typeface="Calibri"/>
                <a:sym typeface="Calibri"/>
                <a:rtl val="0"/>
              </a:rPr>
              <a:t> – the invisible (</a:t>
            </a:r>
            <a:r>
              <a:rPr lang="en-US" sz="2200" dirty="0" err="1">
                <a:solidFill>
                  <a:schemeClr val="dk1"/>
                </a:solidFill>
                <a:latin typeface="Calibri"/>
                <a:ea typeface="Calibri"/>
                <a:cs typeface="Calibri"/>
                <a:sym typeface="Calibri"/>
                <a:rtl val="0"/>
              </a:rPr>
              <a:t>Dweck</a:t>
            </a:r>
            <a:r>
              <a:rPr lang="en-US" sz="2200" dirty="0">
                <a:solidFill>
                  <a:schemeClr val="dk1"/>
                </a:solidFill>
                <a:latin typeface="Calibri"/>
                <a:ea typeface="Calibri"/>
                <a:cs typeface="Calibri"/>
                <a:sym typeface="Calibri"/>
                <a:rtl val="0"/>
              </a:rPr>
              <a:t>)</a:t>
            </a:r>
          </a:p>
          <a:p>
            <a:pPr marL="396875" indent="-282575">
              <a:spcBef>
                <a:spcPts val="640"/>
              </a:spcBef>
              <a:spcAft>
                <a:spcPts val="0"/>
              </a:spcAft>
              <a:buClr>
                <a:schemeClr val="lt1"/>
              </a:buClr>
              <a:buSzPct val="59090"/>
              <a:buFont typeface="Calibri"/>
              <a:buChar char="●"/>
            </a:pPr>
            <a:r>
              <a:rPr lang="en-US" sz="2200" dirty="0">
                <a:solidFill>
                  <a:schemeClr val="dk1"/>
                </a:solidFill>
                <a:latin typeface="Calibri"/>
                <a:ea typeface="Calibri"/>
                <a:cs typeface="Calibri"/>
                <a:sym typeface="Calibri"/>
                <a:rtl val="0"/>
              </a:rPr>
              <a:t>Change learning (professional and personal) habits for teachers and students (</a:t>
            </a:r>
            <a:r>
              <a:rPr lang="en-US" sz="2200" dirty="0" err="1">
                <a:solidFill>
                  <a:schemeClr val="dk1"/>
                </a:solidFill>
                <a:latin typeface="Calibri"/>
                <a:ea typeface="Calibri"/>
                <a:cs typeface="Calibri"/>
                <a:sym typeface="Calibri"/>
                <a:rtl val="0"/>
              </a:rPr>
              <a:t>Duhig</a:t>
            </a:r>
            <a:r>
              <a:rPr lang="en-US" sz="2200" dirty="0">
                <a:solidFill>
                  <a:schemeClr val="dk1"/>
                </a:solidFill>
                <a:latin typeface="Calibri"/>
                <a:ea typeface="Calibri"/>
                <a:cs typeface="Calibri"/>
                <a:sym typeface="Calibri"/>
                <a:rtl val="0"/>
              </a:rPr>
              <a:t>)</a:t>
            </a:r>
          </a:p>
          <a:p>
            <a:pPr marL="396875" indent="-282575">
              <a:spcBef>
                <a:spcPts val="640"/>
              </a:spcBef>
              <a:spcAft>
                <a:spcPts val="0"/>
              </a:spcAft>
              <a:buClr>
                <a:schemeClr val="lt1"/>
              </a:buClr>
              <a:buSzPct val="59090"/>
              <a:buFont typeface="Calibri"/>
              <a:buChar char="●"/>
            </a:pPr>
            <a:r>
              <a:rPr lang="en-US" sz="2200" dirty="0">
                <a:solidFill>
                  <a:schemeClr val="dk1"/>
                </a:solidFill>
                <a:latin typeface="Calibri"/>
                <a:ea typeface="Calibri"/>
                <a:cs typeface="Calibri"/>
                <a:sym typeface="Calibri"/>
                <a:rtl val="0"/>
              </a:rPr>
              <a:t>Literacy is our key  </a:t>
            </a:r>
            <a:r>
              <a:rPr lang="en-US" sz="2200" i="1" dirty="0">
                <a:solidFill>
                  <a:schemeClr val="dk1"/>
                </a:solidFill>
                <a:latin typeface="Calibri"/>
                <a:ea typeface="Calibri"/>
                <a:cs typeface="Calibri"/>
                <a:sym typeface="Calibri"/>
                <a:rtl val="0"/>
              </a:rPr>
              <a:t>Focus</a:t>
            </a:r>
            <a:r>
              <a:rPr lang="en-US" sz="2200" dirty="0">
                <a:solidFill>
                  <a:schemeClr val="dk1"/>
                </a:solidFill>
                <a:latin typeface="Calibri"/>
                <a:ea typeface="Calibri"/>
                <a:cs typeface="Calibri"/>
                <a:sym typeface="Calibri"/>
                <a:rtl val="0"/>
              </a:rPr>
              <a:t>  (</a:t>
            </a:r>
            <a:r>
              <a:rPr lang="en-US" sz="2200" dirty="0" err="1">
                <a:solidFill>
                  <a:schemeClr val="dk1"/>
                </a:solidFill>
                <a:latin typeface="Calibri"/>
                <a:ea typeface="Calibri"/>
                <a:cs typeface="Calibri"/>
                <a:sym typeface="Calibri"/>
                <a:rtl val="0"/>
              </a:rPr>
              <a:t>Schmoker</a:t>
            </a:r>
            <a:r>
              <a:rPr lang="en-US" sz="2200" dirty="0">
                <a:solidFill>
                  <a:schemeClr val="dk1"/>
                </a:solidFill>
                <a:latin typeface="Calibri"/>
                <a:ea typeface="Calibri"/>
                <a:cs typeface="Calibri"/>
                <a:sym typeface="Calibri"/>
                <a:rtl val="0"/>
              </a:rPr>
              <a:t>) as well as the "common ground of the Common Core.“</a:t>
            </a:r>
          </a:p>
          <a:p>
            <a:pPr marL="396875" indent="-282575">
              <a:spcBef>
                <a:spcPts val="640"/>
              </a:spcBef>
              <a:spcAft>
                <a:spcPts val="0"/>
              </a:spcAft>
              <a:buClr>
                <a:schemeClr val="lt1"/>
              </a:buClr>
              <a:buSzPct val="59090"/>
              <a:buFont typeface="Calibri"/>
              <a:buChar char="●"/>
            </a:pPr>
            <a:r>
              <a:rPr lang="en-US" sz="2200" dirty="0">
                <a:solidFill>
                  <a:schemeClr val="dk1"/>
                </a:solidFill>
                <a:latin typeface="Calibri"/>
                <a:ea typeface="Calibri"/>
                <a:cs typeface="Calibri"/>
                <a:sym typeface="Calibri"/>
                <a:rtl val="0"/>
              </a:rPr>
              <a:t>Quality Questioning: The instructional key to THINKING is Questioning</a:t>
            </a:r>
          </a:p>
          <a:p>
            <a:pPr marL="396875" indent="-282575">
              <a:spcBef>
                <a:spcPts val="640"/>
              </a:spcBef>
              <a:spcAft>
                <a:spcPts val="0"/>
              </a:spcAft>
              <a:buClr>
                <a:schemeClr val="lt1"/>
              </a:buClr>
              <a:buSzPct val="59090"/>
              <a:buFont typeface="Calibri"/>
              <a:buChar char="●"/>
            </a:pPr>
            <a:r>
              <a:rPr lang="en-US" sz="2200" dirty="0">
                <a:solidFill>
                  <a:schemeClr val="dk1"/>
                </a:solidFill>
                <a:latin typeface="Calibri"/>
                <a:ea typeface="Calibri"/>
                <a:cs typeface="Calibri"/>
                <a:sym typeface="Calibri"/>
                <a:rtl val="0"/>
              </a:rPr>
              <a:t>Students should be doing the thinking and the learning! </a:t>
            </a:r>
            <a:r>
              <a:rPr lang="en-US" sz="2200" i="1" dirty="0">
                <a:solidFill>
                  <a:schemeClr val="dk1"/>
                </a:solidFill>
                <a:latin typeface="Calibri"/>
                <a:ea typeface="Calibri"/>
                <a:cs typeface="Calibri"/>
                <a:sym typeface="Calibri"/>
                <a:rtl val="0"/>
              </a:rPr>
              <a:t>Never Work Harder Than Your Students</a:t>
            </a:r>
          </a:p>
          <a:p>
            <a:pPr marL="396875" indent="-168275">
              <a:spcBef>
                <a:spcPts val="640"/>
              </a:spcBef>
              <a:spcAft>
                <a:spcPts val="0"/>
              </a:spcAft>
              <a:buClr>
                <a:schemeClr val="lt1"/>
              </a:buClr>
              <a:buNone/>
            </a:pPr>
            <a:endParaRPr sz="3200" dirty="0">
              <a:solidFill>
                <a:schemeClr val="lt1"/>
              </a:solidFill>
              <a:latin typeface="Calibri"/>
              <a:ea typeface="Calibri"/>
              <a:cs typeface="Calibri"/>
              <a:sym typeface="Calibri"/>
              <a:rtl val="0"/>
            </a:endParaRPr>
          </a:p>
        </p:txBody>
      </p:sp>
      <p:pic>
        <p:nvPicPr>
          <p:cNvPr id="129" name="Shape 129"/>
          <p:cNvPicPr preferRelativeResize="0"/>
          <p:nvPr/>
        </p:nvPicPr>
        <p:blipFill rotWithShape="1">
          <a:blip r:embed="rId3">
            <a:alphaModFix/>
          </a:blip>
          <a:srcRect/>
          <a:stretch/>
        </p:blipFill>
        <p:spPr>
          <a:xfrm>
            <a:off x="111207" y="1773649"/>
            <a:ext cx="1600199" cy="2189203"/>
          </a:xfrm>
          <a:prstGeom prst="rect">
            <a:avLst/>
          </a:prstGeom>
          <a:noFill/>
          <a:ln>
            <a:noFill/>
          </a:ln>
        </p:spPr>
      </p:pic>
      <p:pic>
        <p:nvPicPr>
          <p:cNvPr id="130" name="Shape 130"/>
          <p:cNvPicPr preferRelativeResize="0"/>
          <p:nvPr/>
        </p:nvPicPr>
        <p:blipFill rotWithShape="1">
          <a:blip r:embed="rId4">
            <a:alphaModFix/>
          </a:blip>
          <a:srcRect/>
          <a:stretch/>
        </p:blipFill>
        <p:spPr>
          <a:xfrm>
            <a:off x="111207" y="4047389"/>
            <a:ext cx="1524000" cy="2281265"/>
          </a:xfrm>
          <a:prstGeom prst="rect">
            <a:avLst/>
          </a:prstGeom>
          <a:noFill/>
          <a:ln>
            <a:noFill/>
          </a:ln>
        </p:spPr>
      </p:pic>
      <p:pic>
        <p:nvPicPr>
          <p:cNvPr id="131" name="Shape 131"/>
          <p:cNvPicPr preferRelativeResize="0"/>
          <p:nvPr/>
        </p:nvPicPr>
        <p:blipFill rotWithShape="1">
          <a:blip r:embed="rId5">
            <a:alphaModFix/>
          </a:blip>
          <a:srcRect/>
          <a:stretch/>
        </p:blipFill>
        <p:spPr>
          <a:xfrm>
            <a:off x="9893687" y="4258285"/>
            <a:ext cx="1553686" cy="2076790"/>
          </a:xfrm>
          <a:prstGeom prst="rect">
            <a:avLst/>
          </a:prstGeom>
          <a:noFill/>
          <a:ln>
            <a:noFill/>
          </a:ln>
        </p:spPr>
      </p:pic>
      <p:pic>
        <p:nvPicPr>
          <p:cNvPr id="133" name="Shape 133"/>
          <p:cNvPicPr preferRelativeResize="0"/>
          <p:nvPr/>
        </p:nvPicPr>
        <p:blipFill rotWithShape="1">
          <a:blip r:embed="rId6">
            <a:alphaModFix/>
          </a:blip>
          <a:srcRect/>
          <a:stretch/>
        </p:blipFill>
        <p:spPr>
          <a:xfrm>
            <a:off x="9923678" y="2469732"/>
            <a:ext cx="2136172" cy="2136172"/>
          </a:xfrm>
          <a:prstGeom prst="rect">
            <a:avLst/>
          </a:prstGeom>
          <a:noFill/>
          <a:ln>
            <a:noFill/>
          </a:ln>
        </p:spPr>
      </p:pic>
      <p:pic>
        <p:nvPicPr>
          <p:cNvPr id="9" name="Shape 132"/>
          <p:cNvPicPr preferRelativeResize="0"/>
          <p:nvPr/>
        </p:nvPicPr>
        <p:blipFill rotWithShape="1">
          <a:blip r:embed="rId7">
            <a:alphaModFix/>
          </a:blip>
          <a:srcRect/>
          <a:stretch/>
        </p:blipFill>
        <p:spPr>
          <a:xfrm>
            <a:off x="10607529" y="746982"/>
            <a:ext cx="1371599" cy="2091691"/>
          </a:xfrm>
          <a:prstGeom prst="rect">
            <a:avLst/>
          </a:prstGeom>
          <a:noFill/>
          <a:ln>
            <a:noFill/>
          </a:ln>
        </p:spPr>
      </p:pic>
    </p:spTree>
    <p:extLst>
      <p:ext uri="{BB962C8B-B14F-4D97-AF65-F5344CB8AC3E}">
        <p14:creationId xmlns:p14="http://schemas.microsoft.com/office/powerpoint/2010/main" val="15359625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93E6B0B986F241A113B2D49B958513" ma:contentTypeVersion="8" ma:contentTypeDescription="Create a new document." ma:contentTypeScope="" ma:versionID="4c2fa86b327e6eb2608d56df9878164d">
  <xsd:schema xmlns:xsd="http://www.w3.org/2001/XMLSchema" xmlns:xs="http://www.w3.org/2001/XMLSchema" xmlns:p="http://schemas.microsoft.com/office/2006/metadata/properties" xmlns:ns2="d31bbffd-af85-45c8-b87c-c4f740317630" xmlns:ns3="702cb3d8-f2e7-4e96-8ad3-4643299e0366" targetNamespace="http://schemas.microsoft.com/office/2006/metadata/properties" ma:root="true" ma:fieldsID="741a3bd38bb55540b08e9a390e53dba5" ns2:_="" ns3:_="">
    <xsd:import namespace="d31bbffd-af85-45c8-b87c-c4f740317630"/>
    <xsd:import namespace="702cb3d8-f2e7-4e96-8ad3-4643299e036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bbffd-af85-45c8-b87c-c4f740317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2cb3d8-f2e7-4e96-8ad3-4643299e03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1BB4E3-40E0-4192-8000-6BC2B043B93D}"/>
</file>

<file path=customXml/itemProps2.xml><?xml version="1.0" encoding="utf-8"?>
<ds:datastoreItem xmlns:ds="http://schemas.openxmlformats.org/officeDocument/2006/customXml" ds:itemID="{690C61FB-383B-4533-8FC6-08400F221838}"/>
</file>

<file path=customXml/itemProps3.xml><?xml version="1.0" encoding="utf-8"?>
<ds:datastoreItem xmlns:ds="http://schemas.openxmlformats.org/officeDocument/2006/customXml" ds:itemID="{8E8E53B5-9BB0-44D2-BB45-60D8D53B6CE5}"/>
</file>

<file path=docProps/app.xml><?xml version="1.0" encoding="utf-8"?>
<Properties xmlns="http://schemas.openxmlformats.org/officeDocument/2006/extended-properties" xmlns:vt="http://schemas.openxmlformats.org/officeDocument/2006/docPropsVTypes">
  <Template>Retrospect</Template>
  <TotalTime>7457</TotalTime>
  <Words>2410</Words>
  <Application>Microsoft Macintosh PowerPoint</Application>
  <PresentationFormat>Widescreen</PresentationFormat>
  <Paragraphs>320</Paragraphs>
  <Slides>58</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Calibri</vt:lpstr>
      <vt:lpstr>Calibri Light</vt:lpstr>
      <vt:lpstr>Courier New</vt:lpstr>
      <vt:lpstr>Geneva</vt:lpstr>
      <vt:lpstr>Helvetica</vt:lpstr>
      <vt:lpstr>Impact</vt:lpstr>
      <vt:lpstr>Mangal</vt:lpstr>
      <vt:lpstr>Trebuchet MS</vt:lpstr>
      <vt:lpstr>Verdana</vt:lpstr>
      <vt:lpstr>Wingdings</vt:lpstr>
      <vt:lpstr>Arial</vt:lpstr>
      <vt:lpstr>Retrospect</vt:lpstr>
      <vt:lpstr>JMCSS  Instructional Framework</vt:lpstr>
      <vt:lpstr>Do Now</vt:lpstr>
      <vt:lpstr>Learning Target</vt:lpstr>
      <vt:lpstr>“There is a lot of sitting  and listening  and not a lot of thinking.” Robert Pianta  (on his observations of more than 1,000 classrooms)</vt:lpstr>
      <vt:lpstr>STAGGERING STATISTICS</vt:lpstr>
      <vt:lpstr>STAGGERING STATISTICS</vt:lpstr>
      <vt:lpstr>STAGGERING STATISTICS</vt:lpstr>
      <vt:lpstr>Literacy is the Spine to Learning</vt:lpstr>
      <vt:lpstr>Dr. Riddile, Foundation for Moving Forward</vt:lpstr>
      <vt:lpstr>SEE Implementation</vt:lpstr>
      <vt:lpstr>PowerPoint Presentation</vt:lpstr>
      <vt:lpstr>PowerPoint Presentation</vt:lpstr>
      <vt:lpstr>Let’s Practice!</vt:lpstr>
      <vt:lpstr>Agenda</vt:lpstr>
      <vt:lpstr>Section 1: The Starter</vt:lpstr>
      <vt:lpstr>The Starter: Approximately 7-12 minutes</vt:lpstr>
      <vt:lpstr>The Entrance: Threshold</vt:lpstr>
      <vt:lpstr>The Entrance: Positive Praise</vt:lpstr>
      <vt:lpstr>The “Do Now”</vt:lpstr>
      <vt:lpstr>Example Do Nows</vt:lpstr>
      <vt:lpstr>The purpose:</vt:lpstr>
      <vt:lpstr>Section 2:  The Engagement</vt:lpstr>
      <vt:lpstr>The Engagement:</vt:lpstr>
      <vt:lpstr>PowerPoint Presentation</vt:lpstr>
      <vt:lpstr>The Engagement:</vt:lpstr>
      <vt:lpstr>Purposeful reading, writing, and discussion throughout the lesson</vt:lpstr>
      <vt:lpstr>The Engagement: Gradual Release</vt:lpstr>
      <vt:lpstr>modeling examples/video</vt:lpstr>
      <vt:lpstr>The Engagement: Chunking</vt:lpstr>
      <vt:lpstr>The Engagement: Feedback</vt:lpstr>
      <vt:lpstr>The Engagement: Avoid the Void</vt:lpstr>
      <vt:lpstr>The Engagement: Avoid the Void</vt:lpstr>
      <vt:lpstr>Section 3: The Ending</vt:lpstr>
      <vt:lpstr>The Ending: Approximately 7-12 minutes</vt:lpstr>
      <vt:lpstr>Standard Alignment &amp; High-Quality Text </vt:lpstr>
      <vt:lpstr>Standard Alignment</vt:lpstr>
      <vt:lpstr>Core Action 1A</vt:lpstr>
      <vt:lpstr>DISCUSSION</vt:lpstr>
      <vt:lpstr>Core Action 1 Text Examples</vt:lpstr>
      <vt:lpstr>Core Action 1B</vt:lpstr>
      <vt:lpstr>add how to determine text complexity slides  add examples of enter/re-enter the text </vt:lpstr>
      <vt:lpstr>Questions &amp; Tasks </vt:lpstr>
      <vt:lpstr>Core Action 2A</vt:lpstr>
      <vt:lpstr>PowerPoint Presentation</vt:lpstr>
      <vt:lpstr>Core Action 2B</vt:lpstr>
      <vt:lpstr>Core Action 2B</vt:lpstr>
      <vt:lpstr>Core Action 2C</vt:lpstr>
      <vt:lpstr>how to vocab</vt:lpstr>
      <vt:lpstr>Core Action 2D</vt:lpstr>
      <vt:lpstr>PowerPoint Presentation</vt:lpstr>
      <vt:lpstr>Questioning tips (ie: pre-plan, think to ?)</vt:lpstr>
      <vt:lpstr>Student Work &amp; Mastery </vt:lpstr>
      <vt:lpstr>Core Action 3A</vt:lpstr>
      <vt:lpstr>THINKING</vt:lpstr>
      <vt:lpstr>Perseverance/struggle</vt:lpstr>
      <vt:lpstr>Core Action 3B</vt:lpstr>
      <vt:lpstr>Add examples</vt:lpstr>
      <vt:lpstr>Mastery</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A. Hester</dc:creator>
  <cp:lastModifiedBy>Rachel G. Lebo</cp:lastModifiedBy>
  <cp:revision>41</cp:revision>
  <dcterms:created xsi:type="dcterms:W3CDTF">2017-05-25T16:36:02Z</dcterms:created>
  <dcterms:modified xsi:type="dcterms:W3CDTF">2017-12-19T16:49:54Z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0x010100F093E6B0B986F241A113B2D49B958513</vt:lpwstr>
  </property>
</Properties>
</file>